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6"/>
  </p:notesMasterIdLst>
  <p:sldIdLst>
    <p:sldId id="258" r:id="rId2"/>
    <p:sldId id="256" r:id="rId3"/>
    <p:sldId id="271" r:id="rId4"/>
    <p:sldId id="260" r:id="rId5"/>
    <p:sldId id="269" r:id="rId6"/>
    <p:sldId id="272" r:id="rId7"/>
    <p:sldId id="261" r:id="rId8"/>
    <p:sldId id="273" r:id="rId9"/>
    <p:sldId id="262" r:id="rId10"/>
    <p:sldId id="265" r:id="rId11"/>
    <p:sldId id="264" r:id="rId12"/>
    <p:sldId id="267" r:id="rId13"/>
    <p:sldId id="274" r:id="rId14"/>
    <p:sldId id="26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okia nok" initials="Nn" lastIdx="1" clrIdx="0">
    <p:extLst>
      <p:ext uri="{19B8F6BF-5375-455C-9EA6-DF929625EA0E}">
        <p15:presenceInfo xmlns:p15="http://schemas.microsoft.com/office/powerpoint/2012/main" userId="f90b16e8d7d73b9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185" autoAdjust="0"/>
    <p:restoredTop sz="93706" autoAdjust="0"/>
  </p:normalViewPr>
  <p:slideViewPr>
    <p:cSldViewPr snapToGrid="0" showGuides="1">
      <p:cViewPr>
        <p:scale>
          <a:sx n="84" d="100"/>
          <a:sy n="84" d="100"/>
        </p:scale>
        <p:origin x="1104" y="8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eg>
</file>

<file path=ppt/media/image11.jpeg>
</file>

<file path=ppt/media/image12.jpg>
</file>

<file path=ppt/media/image13.pn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png>
</file>

<file path=ppt/media/image3.jpeg>
</file>

<file path=ppt/media/image4.png>
</file>

<file path=ppt/media/image5.png>
</file>

<file path=ppt/media/image6.jpeg>
</file>

<file path=ppt/media/image7.jpeg>
</file>

<file path=ppt/media/image8.jpeg>
</file>

<file path=ppt/media/image9.jpe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512C0D-2EA7-4884-BC39-41702D4D53C9}" type="datetimeFigureOut">
              <a:rPr kumimoji="1" lang="ja-JP" altLang="en-US" smtClean="0"/>
              <a:t>2025/3/17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8E7104-AD2F-419A-AE4B-65764D33D8C5}" type="slidenum">
              <a:rPr kumimoji="1" lang="ja-JP" altLang="en-US" smtClean="0"/>
              <a:t>‹#›</a:t>
            </a:fld>
            <a:endParaRPr kumimoji="1" lang="ja-JP" altLang="en-US"/>
          </a:p>
        </p:txBody>
      </p:sp>
    </p:spTree>
    <p:extLst>
      <p:ext uri="{BB962C8B-B14F-4D97-AF65-F5344CB8AC3E}">
        <p14:creationId xmlns:p14="http://schemas.microsoft.com/office/powerpoint/2010/main" val="26687850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表題の件で発表します</a:t>
            </a:r>
            <a:endParaRPr kumimoji="1" lang="en-US" altLang="ja-JP" dirty="0"/>
          </a:p>
          <a:p>
            <a:endParaRPr kumimoji="1" lang="en-US" altLang="ja-JP" dirty="0"/>
          </a:p>
          <a:p>
            <a:r>
              <a:rPr kumimoji="1" lang="ja-JP" altLang="en-US"/>
              <a:t>本研究は広く活用されている音楽ストリーミングに</a:t>
            </a:r>
            <a:endParaRPr kumimoji="1" lang="en-US" altLang="ja-JP" dirty="0"/>
          </a:p>
          <a:p>
            <a:r>
              <a:rPr kumimoji="1" lang="ja-JP" altLang="en-US"/>
              <a:t>身近な環境音を組み合わせて</a:t>
            </a:r>
            <a:endParaRPr kumimoji="1" lang="en-US" altLang="ja-JP" dirty="0"/>
          </a:p>
          <a:p>
            <a:r>
              <a:rPr kumimoji="1" lang="ja-JP" altLang="en-US"/>
              <a:t>音楽体験の向上を目指すものです</a:t>
            </a:r>
            <a:endParaRPr kumimoji="1" lang="en-US" altLang="ja-JP" dirty="0"/>
          </a:p>
        </p:txBody>
      </p:sp>
      <p:sp>
        <p:nvSpPr>
          <p:cNvPr id="4" name="スライド番号プレースホルダー 3"/>
          <p:cNvSpPr>
            <a:spLocks noGrp="1"/>
          </p:cNvSpPr>
          <p:nvPr>
            <p:ph type="sldNum" sz="quarter" idx="5"/>
          </p:nvPr>
        </p:nvSpPr>
        <p:spPr/>
        <p:txBody>
          <a:bodyPr/>
          <a:lstStyle/>
          <a:p>
            <a:fld id="{AF8E7104-AD2F-419A-AE4B-65764D33D8C5}" type="slidenum">
              <a:rPr kumimoji="1" lang="ja-JP" altLang="en-US" smtClean="0"/>
              <a:t>1</a:t>
            </a:fld>
            <a:endParaRPr kumimoji="1" lang="ja-JP" altLang="en-US"/>
          </a:p>
        </p:txBody>
      </p:sp>
    </p:spTree>
    <p:extLst>
      <p:ext uri="{BB962C8B-B14F-4D97-AF65-F5344CB8AC3E}">
        <p14:creationId xmlns:p14="http://schemas.microsoft.com/office/powerpoint/2010/main" val="10523954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まず楽曲の特徴について。</a:t>
            </a:r>
            <a:endParaRPr kumimoji="1" lang="en-US" altLang="ja-JP" dirty="0"/>
          </a:p>
          <a:p>
            <a:endParaRPr kumimoji="1" lang="en-US" altLang="ja-JP" dirty="0"/>
          </a:p>
          <a:p>
            <a:r>
              <a:rPr kumimoji="1" lang="ja-JP" altLang="en-US"/>
              <a:t>これは聴取された楽曲がどのようなものかを知るためのデータです。</a:t>
            </a:r>
            <a:endParaRPr kumimoji="1" lang="en-US" altLang="ja-JP" dirty="0"/>
          </a:p>
          <a:p>
            <a:r>
              <a:rPr kumimoji="1" lang="en-US" altLang="ja-JP" dirty="0" err="1"/>
              <a:t>spotify</a:t>
            </a:r>
            <a:r>
              <a:rPr kumimoji="1" lang="en-US" altLang="ja-JP" dirty="0"/>
              <a:t> </a:t>
            </a:r>
            <a:r>
              <a:rPr kumimoji="1" lang="en-US" altLang="ja-JP" dirty="0" err="1"/>
              <a:t>api</a:t>
            </a:r>
            <a:r>
              <a:rPr kumimoji="1" lang="ja-JP" altLang="en-US"/>
              <a:t>を用いて、</a:t>
            </a:r>
            <a:endParaRPr kumimoji="1" lang="en-US" altLang="ja-JP" dirty="0"/>
          </a:p>
          <a:p>
            <a:r>
              <a:rPr kumimoji="1" lang="ja-JP" altLang="en-US"/>
              <a:t>テンポやジャンルといった普遍的な要素と</a:t>
            </a:r>
            <a:endParaRPr kumimoji="1" lang="en-US" altLang="ja-JP" dirty="0"/>
          </a:p>
          <a:p>
            <a:r>
              <a:rPr kumimoji="1" lang="ja-JP" altLang="en-US"/>
              <a:t>エネルギー値、ダンスレベルなどといった</a:t>
            </a:r>
            <a:r>
              <a:rPr kumimoji="1" lang="en-US" altLang="ja-JP" dirty="0"/>
              <a:t>Spotify</a:t>
            </a:r>
            <a:r>
              <a:rPr kumimoji="1" lang="ja-JP" altLang="en-US"/>
              <a:t>定義のファジーな指標を</a:t>
            </a:r>
            <a:endParaRPr kumimoji="1" lang="en-US" altLang="ja-JP" dirty="0"/>
          </a:p>
          <a:p>
            <a:r>
              <a:rPr kumimoji="1" lang="ja-JP" altLang="en-US"/>
              <a:t>それぞれ収集します。</a:t>
            </a:r>
            <a:endParaRPr kumimoji="1" lang="en-US" altLang="ja-JP" dirty="0"/>
          </a:p>
          <a:p>
            <a:endParaRPr kumimoji="1" lang="en-US" altLang="ja-JP" dirty="0"/>
          </a:p>
          <a:p>
            <a:r>
              <a:rPr kumimoji="1" lang="en-US" altLang="ja-JP" dirty="0" err="1"/>
              <a:t>api</a:t>
            </a:r>
            <a:r>
              <a:rPr kumimoji="1" lang="ja-JP" altLang="en-US"/>
              <a:t>から取得できる楽曲情報の例はご覧のとおりです。</a:t>
            </a:r>
            <a:endParaRPr kumimoji="1" lang="ja-JP" altLang="en-US" dirty="0"/>
          </a:p>
        </p:txBody>
      </p:sp>
      <p:sp>
        <p:nvSpPr>
          <p:cNvPr id="4" name="スライド番号プレースホルダー 3"/>
          <p:cNvSpPr>
            <a:spLocks noGrp="1"/>
          </p:cNvSpPr>
          <p:nvPr>
            <p:ph type="sldNum" sz="quarter" idx="5"/>
          </p:nvPr>
        </p:nvSpPr>
        <p:spPr/>
        <p:txBody>
          <a:bodyPr/>
          <a:lstStyle/>
          <a:p>
            <a:fld id="{AF8E7104-AD2F-419A-AE4B-65764D33D8C5}" type="slidenum">
              <a:rPr kumimoji="1" lang="ja-JP" altLang="en-US" smtClean="0"/>
              <a:t>10</a:t>
            </a:fld>
            <a:endParaRPr kumimoji="1" lang="ja-JP" altLang="en-US"/>
          </a:p>
        </p:txBody>
      </p:sp>
    </p:spTree>
    <p:extLst>
      <p:ext uri="{BB962C8B-B14F-4D97-AF65-F5344CB8AC3E}">
        <p14:creationId xmlns:p14="http://schemas.microsoft.com/office/powerpoint/2010/main" val="1506128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次に環境音の情報について</a:t>
            </a:r>
            <a:endParaRPr kumimoji="1" lang="en-US" altLang="ja-JP" dirty="0"/>
          </a:p>
          <a:p>
            <a:endParaRPr kumimoji="1" lang="en-US" altLang="ja-JP" dirty="0"/>
          </a:p>
          <a:p>
            <a:r>
              <a:rPr kumimoji="1" lang="ja-JP" altLang="en-US"/>
              <a:t>初期段階では</a:t>
            </a:r>
            <a:r>
              <a:rPr kumimoji="1" lang="en-US" altLang="ja-JP" dirty="0"/>
              <a:t>DCASE</a:t>
            </a:r>
            <a:r>
              <a:rPr kumimoji="1" lang="ja-JP" altLang="en-US"/>
              <a:t>が公開する環境音データセットを</a:t>
            </a:r>
            <a:r>
              <a:rPr kumimoji="1" lang="en-US" altLang="ja-JP" dirty="0"/>
              <a:t>bridge</a:t>
            </a:r>
            <a:r>
              <a:rPr kumimoji="1" lang="ja-JP" altLang="en-US"/>
              <a:t>に使用します。</a:t>
            </a:r>
            <a:endParaRPr kumimoji="1" lang="en-US" altLang="ja-JP" dirty="0"/>
          </a:p>
          <a:p>
            <a:endParaRPr kumimoji="1" lang="en-US" altLang="ja-JP" dirty="0"/>
          </a:p>
          <a:p>
            <a:r>
              <a:rPr kumimoji="1" lang="ja-JP" altLang="en-US"/>
              <a:t>ここに示すデータセットはクラウドソーシングにより環境状況のアノテーションが付けられたもので、</a:t>
            </a:r>
            <a:endParaRPr kumimoji="1" lang="en-US" altLang="ja-JP" dirty="0"/>
          </a:p>
          <a:p>
            <a:r>
              <a:rPr kumimoji="1" lang="ja-JP" altLang="en-US"/>
              <a:t>「どのような環境を想起させる音か」が明確になっています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AF8E7104-AD2F-419A-AE4B-65764D33D8C5}" type="slidenum">
              <a:rPr kumimoji="1" lang="ja-JP" altLang="en-US" smtClean="0"/>
              <a:t>11</a:t>
            </a:fld>
            <a:endParaRPr kumimoji="1" lang="ja-JP" altLang="en-US"/>
          </a:p>
        </p:txBody>
      </p:sp>
    </p:spTree>
    <p:extLst>
      <p:ext uri="{BB962C8B-B14F-4D97-AF65-F5344CB8AC3E}">
        <p14:creationId xmlns:p14="http://schemas.microsoft.com/office/powerpoint/2010/main" val="29149001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次に環境音</a:t>
            </a:r>
            <a:r>
              <a:rPr kumimoji="1" lang="en-US" altLang="ja-JP" dirty="0"/>
              <a:t>bridge</a:t>
            </a:r>
            <a:r>
              <a:rPr kumimoji="1" lang="ja-JP" altLang="en-US"/>
              <a:t>の体験とレビューデータの収集について</a:t>
            </a:r>
            <a:endParaRPr kumimoji="1" lang="en-US" altLang="ja-JP" dirty="0"/>
          </a:p>
          <a:p>
            <a:endParaRPr kumimoji="1" lang="en-US" altLang="ja-JP" dirty="0"/>
          </a:p>
          <a:p>
            <a:r>
              <a:rPr kumimoji="1" lang="ja-JP" altLang="en-US"/>
              <a:t>図に示すインタフェースを持つ音楽再生アプリを作成し、</a:t>
            </a:r>
            <a:endParaRPr kumimoji="1" lang="en-US" altLang="ja-JP" dirty="0"/>
          </a:p>
          <a:p>
            <a:r>
              <a:rPr kumimoji="1" lang="ja-JP" altLang="en-US"/>
              <a:t>実際に環境音を挿入したプレイリストを聴取させ</a:t>
            </a:r>
            <a:endParaRPr kumimoji="1" lang="en-US" altLang="ja-JP" dirty="0"/>
          </a:p>
          <a:p>
            <a:r>
              <a:rPr kumimoji="1" lang="ja-JP" altLang="en-US"/>
              <a:t>印象を評価してもらうレビュー実験を実施する予定です。</a:t>
            </a:r>
            <a:endParaRPr kumimoji="1" lang="en-US" altLang="ja-JP" dirty="0"/>
          </a:p>
          <a:p>
            <a:endParaRPr kumimoji="1" lang="en-US" altLang="ja-JP" dirty="0"/>
          </a:p>
          <a:p>
            <a:r>
              <a:rPr kumimoji="1" lang="ja-JP" altLang="en-US"/>
              <a:t>詳細な部分は追々詰めていきたいと思っているのですが、</a:t>
            </a:r>
            <a:endParaRPr kumimoji="1" lang="en-US" altLang="ja-JP" dirty="0"/>
          </a:p>
          <a:p>
            <a:r>
              <a:rPr kumimoji="1" lang="ja-JP" altLang="en-US"/>
              <a:t>現時点では</a:t>
            </a:r>
            <a:endParaRPr kumimoji="1" lang="en-US" altLang="ja-JP" dirty="0"/>
          </a:p>
          <a:p>
            <a:r>
              <a:rPr kumimoji="1" lang="ja-JP" altLang="en-US"/>
              <a:t>「遷移がスムーズだったか」や</a:t>
            </a:r>
            <a:endParaRPr kumimoji="1" lang="en-US" altLang="ja-JP" dirty="0"/>
          </a:p>
          <a:p>
            <a:r>
              <a:rPr kumimoji="1" lang="ja-JP" altLang="en-US"/>
              <a:t>「環境音が印象形成に作用したか」などといった</a:t>
            </a:r>
            <a:endParaRPr kumimoji="1" lang="en-US" altLang="ja-JP" dirty="0"/>
          </a:p>
          <a:p>
            <a:r>
              <a:rPr kumimoji="1" lang="ja-JP" altLang="en-US"/>
              <a:t>質問内容を想定しています。</a:t>
            </a:r>
            <a:endParaRPr kumimoji="1" lang="ja-JP" altLang="en-US" dirty="0"/>
          </a:p>
        </p:txBody>
      </p:sp>
      <p:sp>
        <p:nvSpPr>
          <p:cNvPr id="4" name="スライド番号プレースホルダー 3"/>
          <p:cNvSpPr>
            <a:spLocks noGrp="1"/>
          </p:cNvSpPr>
          <p:nvPr>
            <p:ph type="sldNum" sz="quarter" idx="5"/>
          </p:nvPr>
        </p:nvSpPr>
        <p:spPr/>
        <p:txBody>
          <a:bodyPr/>
          <a:lstStyle/>
          <a:p>
            <a:fld id="{AF8E7104-AD2F-419A-AE4B-65764D33D8C5}" type="slidenum">
              <a:rPr kumimoji="1" lang="ja-JP" altLang="en-US" smtClean="0"/>
              <a:t>12</a:t>
            </a:fld>
            <a:endParaRPr kumimoji="1" lang="ja-JP" altLang="en-US"/>
          </a:p>
        </p:txBody>
      </p:sp>
    </p:spTree>
    <p:extLst>
      <p:ext uri="{BB962C8B-B14F-4D97-AF65-F5344CB8AC3E}">
        <p14:creationId xmlns:p14="http://schemas.microsoft.com/office/powerpoint/2010/main" val="15353771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627B47-D447-840C-D9C7-8AADDC7F8624}"/>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436C454-8136-0181-9936-377515BEF492}"/>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B43E976E-A451-6D44-7495-5E511917BF07}"/>
              </a:ext>
            </a:extLst>
          </p:cNvPr>
          <p:cNvSpPr>
            <a:spLocks noGrp="1"/>
          </p:cNvSpPr>
          <p:nvPr>
            <p:ph type="body" idx="1"/>
          </p:nvPr>
        </p:nvSpPr>
        <p:spPr/>
        <p:txBody>
          <a:bodyPr/>
          <a:lstStyle/>
          <a:p>
            <a:r>
              <a:rPr kumimoji="1" lang="ja-JP" altLang="en-US"/>
              <a:t>実験用のアプリはこんな感じです。</a:t>
            </a:r>
            <a:endParaRPr kumimoji="1" lang="en-US" altLang="ja-JP" dirty="0"/>
          </a:p>
          <a:p>
            <a:endParaRPr kumimoji="1" lang="en-US" altLang="ja-JP" dirty="0"/>
          </a:p>
          <a:p>
            <a:r>
              <a:rPr kumimoji="1" lang="en-US" altLang="ja-JP" dirty="0"/>
              <a:t>bridge</a:t>
            </a:r>
            <a:r>
              <a:rPr kumimoji="1" lang="ja-JP" altLang="en-US"/>
              <a:t>の長さやフェードの強さを設定するコントローラと</a:t>
            </a:r>
            <a:endParaRPr kumimoji="1" lang="en-US" altLang="ja-JP" dirty="0"/>
          </a:p>
          <a:p>
            <a:r>
              <a:rPr kumimoji="1" lang="ja-JP" altLang="en-US"/>
              <a:t>再生する音源を選ぶセレクターを備えています。</a:t>
            </a:r>
            <a:endParaRPr kumimoji="1" lang="en-US" altLang="ja-JP" dirty="0"/>
          </a:p>
          <a:p>
            <a:endParaRPr kumimoji="1" lang="en-US" altLang="ja-JP" dirty="0"/>
          </a:p>
          <a:p>
            <a:r>
              <a:rPr kumimoji="1" lang="ja-JP" altLang="en-US"/>
              <a:t>楽曲が遷移しおわるとレビュー画面が現れて、</a:t>
            </a:r>
            <a:endParaRPr kumimoji="1" lang="en-US" altLang="ja-JP" dirty="0"/>
          </a:p>
          <a:p>
            <a:r>
              <a:rPr kumimoji="1" lang="ja-JP" altLang="en-US"/>
              <a:t>スライダーやチェックボックスを用いてレビューデータを収集します。</a:t>
            </a:r>
            <a:endParaRPr kumimoji="1" lang="en-US" altLang="ja-JP" dirty="0"/>
          </a:p>
          <a:p>
            <a:r>
              <a:rPr kumimoji="1" lang="ja-JP" altLang="en-US"/>
              <a:t>このデータは楽曲ペアと環境音の情報に紐づけて保存されます。</a:t>
            </a:r>
            <a:endParaRPr kumimoji="1" lang="en-US" altLang="ja-JP" dirty="0"/>
          </a:p>
          <a:p>
            <a:endParaRPr kumimoji="1" lang="en-US" altLang="ja-JP" dirty="0"/>
          </a:p>
          <a:p>
            <a:endParaRPr kumimoji="1" lang="ja-JP" altLang="en-US" dirty="0"/>
          </a:p>
        </p:txBody>
      </p:sp>
      <p:sp>
        <p:nvSpPr>
          <p:cNvPr id="4" name="スライド番号プレースホルダー 3">
            <a:extLst>
              <a:ext uri="{FF2B5EF4-FFF2-40B4-BE49-F238E27FC236}">
                <a16:creationId xmlns:a16="http://schemas.microsoft.com/office/drawing/2014/main" id="{4331F586-B27C-E659-60A3-4AA2DA1CCBF3}"/>
              </a:ext>
            </a:extLst>
          </p:cNvPr>
          <p:cNvSpPr>
            <a:spLocks noGrp="1"/>
          </p:cNvSpPr>
          <p:nvPr>
            <p:ph type="sldNum" sz="quarter" idx="5"/>
          </p:nvPr>
        </p:nvSpPr>
        <p:spPr/>
        <p:txBody>
          <a:bodyPr/>
          <a:lstStyle/>
          <a:p>
            <a:fld id="{AF8E7104-AD2F-419A-AE4B-65764D33D8C5}" type="slidenum">
              <a:rPr kumimoji="1" lang="ja-JP" altLang="en-US" smtClean="0"/>
              <a:t>13</a:t>
            </a:fld>
            <a:endParaRPr kumimoji="1" lang="ja-JP" altLang="en-US"/>
          </a:p>
        </p:txBody>
      </p:sp>
    </p:spTree>
    <p:extLst>
      <p:ext uri="{BB962C8B-B14F-4D97-AF65-F5344CB8AC3E}">
        <p14:creationId xmlns:p14="http://schemas.microsoft.com/office/powerpoint/2010/main" val="16061264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こちらがまとめになります。</a:t>
            </a:r>
            <a:endParaRPr kumimoji="1" lang="en-US" altLang="ja-JP" dirty="0"/>
          </a:p>
          <a:p>
            <a:r>
              <a:rPr kumimoji="1" lang="ja-JP" altLang="en-US"/>
              <a:t>ありがとうございました。</a:t>
            </a:r>
            <a:endParaRPr kumimoji="1" lang="ja-JP" altLang="en-US" dirty="0"/>
          </a:p>
        </p:txBody>
      </p:sp>
      <p:sp>
        <p:nvSpPr>
          <p:cNvPr id="4" name="スライド番号プレースホルダー 3"/>
          <p:cNvSpPr>
            <a:spLocks noGrp="1"/>
          </p:cNvSpPr>
          <p:nvPr>
            <p:ph type="sldNum" sz="quarter" idx="5"/>
          </p:nvPr>
        </p:nvSpPr>
        <p:spPr/>
        <p:txBody>
          <a:bodyPr/>
          <a:lstStyle/>
          <a:p>
            <a:fld id="{AF8E7104-AD2F-419A-AE4B-65764D33D8C5}" type="slidenum">
              <a:rPr kumimoji="1" lang="ja-JP" altLang="en-US" smtClean="0"/>
              <a:t>14</a:t>
            </a:fld>
            <a:endParaRPr kumimoji="1" lang="ja-JP" altLang="en-US"/>
          </a:p>
        </p:txBody>
      </p:sp>
    </p:spTree>
    <p:extLst>
      <p:ext uri="{BB962C8B-B14F-4D97-AF65-F5344CB8AC3E}">
        <p14:creationId xmlns:p14="http://schemas.microsoft.com/office/powerpoint/2010/main" val="4008010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Spotify</a:t>
            </a:r>
            <a:r>
              <a:rPr kumimoji="1" lang="ja-JP" altLang="en-US"/>
              <a:t>や</a:t>
            </a:r>
            <a:r>
              <a:rPr kumimoji="1" lang="en-US" altLang="ja-JP" dirty="0"/>
              <a:t>apple music</a:t>
            </a:r>
            <a:r>
              <a:rPr kumimoji="1" lang="ja-JP" altLang="en-US"/>
              <a:t>等の音楽ストリーミングサービスが普及し、</a:t>
            </a:r>
            <a:br>
              <a:rPr kumimoji="1" lang="en-US" altLang="ja-JP" dirty="0"/>
            </a:br>
            <a:r>
              <a:rPr kumimoji="1" lang="ja-JP" altLang="en-US"/>
              <a:t>大量の楽曲を自由に組み合わせて楽しむ「プレイリスト文化」が</a:t>
            </a:r>
            <a:br>
              <a:rPr kumimoji="1" lang="en-US" altLang="ja-JP" dirty="0"/>
            </a:br>
            <a:r>
              <a:rPr kumimoji="1" lang="ja-JP" altLang="en-US"/>
              <a:t>広がりました。</a:t>
            </a:r>
            <a:endParaRPr kumimoji="1" lang="en-US" altLang="ja-JP" dirty="0"/>
          </a:p>
          <a:p>
            <a:br>
              <a:rPr kumimoji="1" lang="en-US" altLang="ja-JP" dirty="0"/>
            </a:br>
            <a:r>
              <a:rPr kumimoji="1" lang="ja-JP" altLang="en-US"/>
              <a:t>これは私が今日聴いていたプレイリストで、色々なアーティストを</a:t>
            </a:r>
            <a:br>
              <a:rPr kumimoji="1" lang="en-US" altLang="ja-JP" dirty="0"/>
            </a:br>
            <a:r>
              <a:rPr kumimoji="1" lang="ja-JP" altLang="en-US"/>
              <a:t>ごちゃ混ぜにしているのが分かります。</a:t>
            </a:r>
            <a:endParaRPr kumimoji="1" lang="en-US" altLang="ja-JP" dirty="0"/>
          </a:p>
          <a:p>
            <a:endParaRPr kumimoji="1" lang="en-US" altLang="ja-JP" dirty="0"/>
          </a:p>
          <a:p>
            <a:r>
              <a:rPr kumimoji="1" lang="ja-JP" altLang="en-US"/>
              <a:t>一方、従来の</a:t>
            </a:r>
            <a:r>
              <a:rPr kumimoji="1" lang="en-US" altLang="ja-JP" dirty="0"/>
              <a:t>CD</a:t>
            </a:r>
            <a:r>
              <a:rPr kumimoji="1" lang="ja-JP" altLang="en-US"/>
              <a:t>やアルバムといったコンテンツ形態においては</a:t>
            </a:r>
            <a:endParaRPr kumimoji="1" lang="en-US" altLang="ja-JP" dirty="0"/>
          </a:p>
          <a:p>
            <a:r>
              <a:rPr kumimoji="1" lang="ja-JP" altLang="en-US"/>
              <a:t>リスナーではなくアーティストが楽曲の組み合わせや順序を試行錯誤していました。</a:t>
            </a:r>
            <a:endParaRPr kumimoji="1" lang="en-US" altLang="ja-JP" dirty="0"/>
          </a:p>
          <a:p>
            <a:endParaRPr kumimoji="1" lang="en-US" altLang="ja-JP" dirty="0"/>
          </a:p>
          <a:p>
            <a:r>
              <a:rPr kumimoji="1" lang="ja-JP" altLang="en-US"/>
              <a:t>この対比を受けて、現在のプレイリスト作成でも楽曲の順序や組み合わせが</a:t>
            </a:r>
            <a:endParaRPr kumimoji="1" lang="en-US" altLang="ja-JP" dirty="0"/>
          </a:p>
          <a:p>
            <a:r>
              <a:rPr kumimoji="1" lang="ja-JP" altLang="en-US"/>
              <a:t>適切に考慮されているか、という疑問が生じました。</a:t>
            </a:r>
            <a:endParaRPr kumimoji="1" lang="ja-JP" altLang="en-US" dirty="0"/>
          </a:p>
        </p:txBody>
      </p:sp>
      <p:sp>
        <p:nvSpPr>
          <p:cNvPr id="4" name="スライド番号プレースホルダー 3"/>
          <p:cNvSpPr>
            <a:spLocks noGrp="1"/>
          </p:cNvSpPr>
          <p:nvPr>
            <p:ph type="sldNum" sz="quarter" idx="5"/>
          </p:nvPr>
        </p:nvSpPr>
        <p:spPr/>
        <p:txBody>
          <a:bodyPr/>
          <a:lstStyle/>
          <a:p>
            <a:fld id="{AF8E7104-AD2F-419A-AE4B-65764D33D8C5}" type="slidenum">
              <a:rPr kumimoji="1" lang="ja-JP" altLang="en-US" smtClean="0"/>
              <a:t>2</a:t>
            </a:fld>
            <a:endParaRPr kumimoji="1" lang="ja-JP" altLang="en-US"/>
          </a:p>
        </p:txBody>
      </p:sp>
    </p:spTree>
    <p:extLst>
      <p:ext uri="{BB962C8B-B14F-4D97-AF65-F5344CB8AC3E}">
        <p14:creationId xmlns:p14="http://schemas.microsoft.com/office/powerpoint/2010/main" val="3776857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ED1CB2-530E-96BA-8B90-83BC2BD0F069}"/>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75EEF79F-A852-F6CF-92FF-D8267985662F}"/>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E72A8FD6-222E-D52B-7788-35CAC4EB0759}"/>
              </a:ext>
            </a:extLst>
          </p:cNvPr>
          <p:cNvSpPr>
            <a:spLocks noGrp="1"/>
          </p:cNvSpPr>
          <p:nvPr>
            <p:ph type="body" idx="1"/>
          </p:nvPr>
        </p:nvSpPr>
        <p:spPr/>
        <p:txBody>
          <a:bodyPr/>
          <a:lstStyle/>
          <a:p>
            <a:r>
              <a:rPr kumimoji="1" lang="ja-JP" altLang="en-US"/>
              <a:t>この疑問に対する現状の回答としては、</a:t>
            </a:r>
            <a:endParaRPr kumimoji="1" lang="en-US" altLang="ja-JP" dirty="0"/>
          </a:p>
          <a:p>
            <a:r>
              <a:rPr kumimoji="1" lang="ja-JP" altLang="en-US"/>
              <a:t>「改善の余地が大きい」というものになります</a:t>
            </a:r>
            <a:endParaRPr kumimoji="1" lang="en-US" altLang="ja-JP" dirty="0"/>
          </a:p>
          <a:p>
            <a:endParaRPr kumimoji="1" lang="en-US" altLang="ja-JP" dirty="0"/>
          </a:p>
          <a:p>
            <a:r>
              <a:rPr kumimoji="1" lang="ja-JP" altLang="en-US"/>
              <a:t>というのも、多くの先行研究においてプレイリスト内における</a:t>
            </a:r>
            <a:endParaRPr kumimoji="1" lang="en-US" altLang="ja-JP" dirty="0"/>
          </a:p>
          <a:p>
            <a:r>
              <a:rPr kumimoji="1" lang="ja-JP" altLang="en-US"/>
              <a:t>楽曲衝突の問題が報告されていました。</a:t>
            </a:r>
            <a:endParaRPr kumimoji="1" lang="en-US" altLang="ja-JP" dirty="0"/>
          </a:p>
          <a:p>
            <a:endParaRPr kumimoji="1" lang="en-US" altLang="ja-JP" dirty="0"/>
          </a:p>
          <a:p>
            <a:r>
              <a:rPr kumimoji="1" lang="ja-JP" altLang="en-US"/>
              <a:t>「楽曲衝突」、</a:t>
            </a:r>
            <a:endParaRPr kumimoji="1" lang="en-US" altLang="ja-JP" dirty="0"/>
          </a:p>
          <a:p>
            <a:r>
              <a:rPr kumimoji="1" lang="ja-JP" altLang="en-US"/>
              <a:t>これはテンポやジャンルが極端に異なる楽曲を連続して</a:t>
            </a:r>
            <a:endParaRPr kumimoji="1" lang="en-US" altLang="ja-JP" dirty="0"/>
          </a:p>
          <a:p>
            <a:r>
              <a:rPr kumimoji="1" lang="ja-JP" altLang="en-US"/>
              <a:t>聴取した際に、リスナーが違和感や不快感を覚えてしまい、</a:t>
            </a:r>
            <a:endParaRPr kumimoji="1" lang="en-US" altLang="ja-JP" dirty="0"/>
          </a:p>
          <a:p>
            <a:r>
              <a:rPr kumimoji="1" lang="ja-JP" altLang="en-US"/>
              <a:t>音楽体験の一貫性が低下してしまう、という問題です。</a:t>
            </a:r>
            <a:endParaRPr kumimoji="1" lang="en-US" altLang="ja-JP" dirty="0"/>
          </a:p>
          <a:p>
            <a:endParaRPr kumimoji="1" lang="en-US" altLang="ja-JP" dirty="0"/>
          </a:p>
          <a:p>
            <a:r>
              <a:rPr kumimoji="1" lang="ja-JP" altLang="en-US"/>
              <a:t>例えばこれは、僕が使っている</a:t>
            </a:r>
            <a:r>
              <a:rPr kumimoji="1" lang="en-US" altLang="ja-JP" dirty="0" err="1"/>
              <a:t>Youtube</a:t>
            </a:r>
            <a:r>
              <a:rPr kumimoji="1" lang="en-US" altLang="ja-JP" dirty="0"/>
              <a:t> music</a:t>
            </a:r>
            <a:r>
              <a:rPr kumimoji="1" lang="ja-JP" altLang="en-US"/>
              <a:t>からおすすめされた</a:t>
            </a:r>
            <a:endParaRPr kumimoji="1" lang="en-US" altLang="ja-JP" dirty="0"/>
          </a:p>
          <a:p>
            <a:r>
              <a:rPr kumimoji="1" lang="ja-JP" altLang="en-US"/>
              <a:t>プレイリストの一部なのですが、</a:t>
            </a:r>
            <a:endParaRPr kumimoji="1" lang="en-US" altLang="ja-JP" dirty="0"/>
          </a:p>
          <a:p>
            <a:r>
              <a:rPr kumimoji="1" lang="ja-JP" altLang="en-US"/>
              <a:t>洋楽、それもかなりエネルギッシュなロックから、</a:t>
            </a:r>
            <a:endParaRPr kumimoji="1" lang="en-US" altLang="ja-JP" dirty="0"/>
          </a:p>
          <a:p>
            <a:r>
              <a:rPr kumimoji="1" lang="ja-JP" altLang="en-US"/>
              <a:t>突然、落ち着いたインスト楽曲に遷移してしまっています。</a:t>
            </a:r>
            <a:endParaRPr kumimoji="1" lang="en-US" altLang="ja-JP" dirty="0"/>
          </a:p>
          <a:p>
            <a:endParaRPr kumimoji="1" lang="en-US" altLang="ja-JP" dirty="0"/>
          </a:p>
        </p:txBody>
      </p:sp>
      <p:sp>
        <p:nvSpPr>
          <p:cNvPr id="4" name="スライド番号プレースホルダー 3">
            <a:extLst>
              <a:ext uri="{FF2B5EF4-FFF2-40B4-BE49-F238E27FC236}">
                <a16:creationId xmlns:a16="http://schemas.microsoft.com/office/drawing/2014/main" id="{BA8C80A2-0B7C-6AFE-6C2A-C76A142D9046}"/>
              </a:ext>
            </a:extLst>
          </p:cNvPr>
          <p:cNvSpPr>
            <a:spLocks noGrp="1"/>
          </p:cNvSpPr>
          <p:nvPr>
            <p:ph type="sldNum" sz="quarter" idx="5"/>
          </p:nvPr>
        </p:nvSpPr>
        <p:spPr/>
        <p:txBody>
          <a:bodyPr/>
          <a:lstStyle/>
          <a:p>
            <a:fld id="{AF8E7104-AD2F-419A-AE4B-65764D33D8C5}" type="slidenum">
              <a:rPr kumimoji="1" lang="ja-JP" altLang="en-US" smtClean="0"/>
              <a:t>3</a:t>
            </a:fld>
            <a:endParaRPr kumimoji="1" lang="ja-JP" altLang="en-US"/>
          </a:p>
        </p:txBody>
      </p:sp>
    </p:spTree>
    <p:extLst>
      <p:ext uri="{BB962C8B-B14F-4D97-AF65-F5344CB8AC3E}">
        <p14:creationId xmlns:p14="http://schemas.microsoft.com/office/powerpoint/2010/main" val="37908034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このような楽曲衝突を回避するために、従来の研究や</a:t>
            </a:r>
            <a:endParaRPr kumimoji="1" lang="en-US" altLang="ja-JP" dirty="0"/>
          </a:p>
          <a:p>
            <a:r>
              <a:rPr kumimoji="1" lang="ja-JP" altLang="en-US"/>
              <a:t>音楽推薦システムにおいては</a:t>
            </a:r>
            <a:endParaRPr kumimoji="1" lang="en-US" altLang="ja-JP" dirty="0"/>
          </a:p>
          <a:p>
            <a:r>
              <a:rPr kumimoji="1" lang="ja-JP" altLang="en-US"/>
              <a:t>「楽曲衝突が発生し辛い楽曲ペアを作る」という</a:t>
            </a:r>
            <a:endParaRPr kumimoji="1" lang="en-US" altLang="ja-JP" dirty="0"/>
          </a:p>
          <a:p>
            <a:r>
              <a:rPr kumimoji="1" lang="ja-JP" altLang="en-US"/>
              <a:t>試みが多くありました。</a:t>
            </a:r>
            <a:endParaRPr kumimoji="1" lang="en-US" altLang="ja-JP" dirty="0"/>
          </a:p>
          <a:p>
            <a:endParaRPr kumimoji="1" lang="en-US" altLang="ja-JP" dirty="0"/>
          </a:p>
          <a:p>
            <a:r>
              <a:rPr kumimoji="1" lang="ja-JP" altLang="en-US"/>
              <a:t>つまり、類似性が高い楽曲ばかりを集めてきて</a:t>
            </a:r>
            <a:endParaRPr kumimoji="1" lang="en-US" altLang="ja-JP" dirty="0"/>
          </a:p>
          <a:p>
            <a:r>
              <a:rPr kumimoji="1" lang="ja-JP" altLang="en-US"/>
              <a:t>プレイリストを作る、という方向性です。</a:t>
            </a:r>
            <a:endParaRPr kumimoji="1" lang="en-US" altLang="ja-JP" dirty="0"/>
          </a:p>
          <a:p>
            <a:endParaRPr kumimoji="1" lang="en-US" altLang="ja-JP" dirty="0"/>
          </a:p>
          <a:p>
            <a:r>
              <a:rPr kumimoji="1" lang="ja-JP" altLang="en-US"/>
              <a:t>これは衝突を回避する上で非常に効果的である一方で、</a:t>
            </a:r>
            <a:endParaRPr kumimoji="1" lang="en-US" altLang="ja-JP" dirty="0"/>
          </a:p>
          <a:p>
            <a:r>
              <a:rPr kumimoji="1" lang="en-US" altLang="ja-JP" dirty="0"/>
              <a:t>1</a:t>
            </a:r>
            <a:r>
              <a:rPr kumimoji="1" lang="ja-JP" altLang="en-US"/>
              <a:t>：せっかく多くの楽曲にアクセス出来るのに組み合わせ方に</a:t>
            </a:r>
            <a:endParaRPr kumimoji="1" lang="en-US" altLang="ja-JP" dirty="0"/>
          </a:p>
          <a:p>
            <a:r>
              <a:rPr kumimoji="1" lang="ja-JP" altLang="en-US"/>
              <a:t>強い制限がかかり、プレイリスト内での楽曲の多様性が低下する</a:t>
            </a:r>
            <a:r>
              <a:rPr kumimoji="1" lang="en-US" altLang="ja-JP" dirty="0"/>
              <a:t>	</a:t>
            </a:r>
          </a:p>
          <a:p>
            <a:r>
              <a:rPr kumimoji="1" lang="ja-JP" altLang="en-US"/>
              <a:t>という課題に直面しています。</a:t>
            </a:r>
            <a:endParaRPr kumimoji="1" lang="en-US" altLang="ja-JP" dirty="0"/>
          </a:p>
          <a:p>
            <a:endParaRPr kumimoji="1" lang="en-US" altLang="ja-JP" dirty="0"/>
          </a:p>
          <a:p>
            <a:r>
              <a:rPr kumimoji="1" lang="ja-JP" altLang="en-US"/>
              <a:t>似たような楽曲だけをランダムに流すのでは「順序付きリスト」と</a:t>
            </a:r>
            <a:endParaRPr kumimoji="1" lang="en-US" altLang="ja-JP" dirty="0"/>
          </a:p>
          <a:p>
            <a:r>
              <a:rPr kumimoji="1" lang="ja-JP" altLang="en-US"/>
              <a:t>しての聴取形態を活かしきれていないと考え、</a:t>
            </a:r>
            <a:endParaRPr kumimoji="1" lang="en-US" altLang="ja-JP" dirty="0"/>
          </a:p>
          <a:p>
            <a:r>
              <a:rPr kumimoji="1" lang="ja-JP" altLang="en-US"/>
              <a:t>本研究ではこの「連続性がある楽曲聴取としてのプレイリスト体験を</a:t>
            </a:r>
            <a:endParaRPr kumimoji="1" lang="en-US" altLang="ja-JP" dirty="0"/>
          </a:p>
          <a:p>
            <a:r>
              <a:rPr kumimoji="1" lang="ja-JP" altLang="en-US"/>
              <a:t>再発見」という目標を掲げています。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AF8E7104-AD2F-419A-AE4B-65764D33D8C5}" type="slidenum">
              <a:rPr kumimoji="1" lang="ja-JP" altLang="en-US" smtClean="0"/>
              <a:t>4</a:t>
            </a:fld>
            <a:endParaRPr kumimoji="1" lang="ja-JP" altLang="en-US"/>
          </a:p>
        </p:txBody>
      </p:sp>
    </p:spTree>
    <p:extLst>
      <p:ext uri="{BB962C8B-B14F-4D97-AF65-F5344CB8AC3E}">
        <p14:creationId xmlns:p14="http://schemas.microsoft.com/office/powerpoint/2010/main" val="36855399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ここで「特性が異なるコンテンツを効果的に接続する手法」として</a:t>
            </a:r>
            <a:endParaRPr kumimoji="1" lang="en-US" altLang="ja-JP" dirty="0"/>
          </a:p>
          <a:p>
            <a:r>
              <a:rPr kumimoji="1" lang="ja-JP" altLang="en-US"/>
              <a:t>すでに実用化されている「環境音を用いた</a:t>
            </a:r>
            <a:r>
              <a:rPr kumimoji="1" lang="en-US" altLang="ja-JP" dirty="0"/>
              <a:t>UX</a:t>
            </a:r>
            <a:r>
              <a:rPr kumimoji="1" lang="ja-JP" altLang="en-US"/>
              <a:t>デザイン」に注目しました。</a:t>
            </a:r>
            <a:endParaRPr kumimoji="1" lang="en-US" altLang="ja-JP" dirty="0"/>
          </a:p>
          <a:p>
            <a:endParaRPr kumimoji="1" lang="en-US" altLang="ja-JP" dirty="0"/>
          </a:p>
          <a:p>
            <a:r>
              <a:rPr kumimoji="1" lang="ja-JP" altLang="en-US"/>
              <a:t>東京ディズニーランドは「夢の国」ですので、</a:t>
            </a:r>
            <a:endParaRPr kumimoji="1" lang="en-US" altLang="ja-JP" dirty="0"/>
          </a:p>
          <a:p>
            <a:r>
              <a:rPr kumimoji="1" lang="ja-JP" altLang="en-US"/>
              <a:t>我々下界の民からすると異世界なのですが、</a:t>
            </a:r>
            <a:endParaRPr kumimoji="1" lang="en-US" altLang="ja-JP" dirty="0"/>
          </a:p>
          <a:p>
            <a:r>
              <a:rPr kumimoji="1" lang="ja-JP" altLang="en-US"/>
              <a:t>このギャップを解消して「夢の国に来た」ということを直感させる</a:t>
            </a:r>
            <a:endParaRPr kumimoji="1" lang="en-US" altLang="ja-JP" dirty="0"/>
          </a:p>
          <a:p>
            <a:r>
              <a:rPr kumimoji="1" lang="ja-JP" altLang="en-US"/>
              <a:t>ために、入場ゲートではベルの音が再生されています。</a:t>
            </a:r>
            <a:endParaRPr kumimoji="1" lang="en-US" altLang="ja-JP" dirty="0"/>
          </a:p>
          <a:p>
            <a:endParaRPr kumimoji="1" lang="en-US" altLang="ja-JP" dirty="0"/>
          </a:p>
          <a:p>
            <a:r>
              <a:rPr kumimoji="1" lang="ja-JP" altLang="en-US"/>
              <a:t>他には、異なる世界観を持つエリアの間を移動する際には</a:t>
            </a:r>
            <a:endParaRPr kumimoji="1" lang="en-US" altLang="ja-JP" dirty="0"/>
          </a:p>
          <a:p>
            <a:r>
              <a:rPr kumimoji="1" lang="ja-JP" altLang="en-US"/>
              <a:t>必ず水の音が大きく聞こえるように設計されており、</a:t>
            </a:r>
            <a:endParaRPr kumimoji="1" lang="en-US" altLang="ja-JP" dirty="0"/>
          </a:p>
          <a:p>
            <a:r>
              <a:rPr kumimoji="1" lang="ja-JP" altLang="en-US"/>
              <a:t>これが</a:t>
            </a:r>
            <a:r>
              <a:rPr kumimoji="1" lang="en-US" altLang="ja-JP" dirty="0"/>
              <a:t>BGM</a:t>
            </a:r>
            <a:r>
              <a:rPr kumimoji="1" lang="ja-JP" altLang="en-US"/>
              <a:t>や印象の混濁を防ぐ役割を果たしています。</a:t>
            </a:r>
            <a:endParaRPr kumimoji="1" lang="en-US" altLang="ja-JP" dirty="0"/>
          </a:p>
          <a:p>
            <a:endParaRPr kumimoji="1" lang="en-US" altLang="ja-JP" dirty="0"/>
          </a:p>
          <a:p>
            <a:r>
              <a:rPr kumimoji="1" lang="ja-JP" altLang="en-US"/>
              <a:t>そもそも環境音というのは雨音や足音など日常生活において</a:t>
            </a:r>
            <a:endParaRPr kumimoji="1" lang="en-US" altLang="ja-JP" dirty="0"/>
          </a:p>
          <a:p>
            <a:r>
              <a:rPr kumimoji="1" lang="ja-JP" altLang="en-US"/>
              <a:t>ごく一般的に聞くものであり、</a:t>
            </a:r>
            <a:endParaRPr kumimoji="1" lang="en-US" altLang="ja-JP" dirty="0"/>
          </a:p>
          <a:p>
            <a:r>
              <a:rPr kumimoji="1" lang="ja-JP" altLang="en-US"/>
              <a:t>これを用いた</a:t>
            </a:r>
            <a:r>
              <a:rPr kumimoji="1" lang="en-US" altLang="ja-JP" dirty="0"/>
              <a:t>UX</a:t>
            </a:r>
            <a:r>
              <a:rPr kumimoji="1" lang="ja-JP" altLang="en-US"/>
              <a:t>デザインもすでに実用化されています。</a:t>
            </a:r>
            <a:endParaRPr kumimoji="1" lang="en-US" altLang="ja-JP" dirty="0"/>
          </a:p>
          <a:p>
            <a:endParaRPr kumimoji="1" lang="en-US" altLang="ja-JP" dirty="0"/>
          </a:p>
          <a:p>
            <a:r>
              <a:rPr kumimoji="1" lang="ja-JP" altLang="en-US"/>
              <a:t>であれば、楽曲聴取においても環境音を用いて</a:t>
            </a:r>
            <a:endParaRPr kumimoji="1" lang="en-US" altLang="ja-JP" dirty="0"/>
          </a:p>
          <a:p>
            <a:r>
              <a:rPr kumimoji="1" lang="ja-JP" altLang="en-US"/>
              <a:t>体験をデザインできるのではないか？と考えました</a:t>
            </a:r>
            <a:endParaRPr kumimoji="1" lang="ja-JP" altLang="en-US" dirty="0"/>
          </a:p>
        </p:txBody>
      </p:sp>
      <p:sp>
        <p:nvSpPr>
          <p:cNvPr id="4" name="スライド番号プレースホルダー 3"/>
          <p:cNvSpPr>
            <a:spLocks noGrp="1"/>
          </p:cNvSpPr>
          <p:nvPr>
            <p:ph type="sldNum" sz="quarter" idx="5"/>
          </p:nvPr>
        </p:nvSpPr>
        <p:spPr/>
        <p:txBody>
          <a:bodyPr/>
          <a:lstStyle/>
          <a:p>
            <a:fld id="{AF8E7104-AD2F-419A-AE4B-65764D33D8C5}" type="slidenum">
              <a:rPr kumimoji="1" lang="ja-JP" altLang="en-US" smtClean="0"/>
              <a:t>5</a:t>
            </a:fld>
            <a:endParaRPr kumimoji="1" lang="ja-JP" altLang="en-US"/>
          </a:p>
        </p:txBody>
      </p:sp>
    </p:spTree>
    <p:extLst>
      <p:ext uri="{BB962C8B-B14F-4D97-AF65-F5344CB8AC3E}">
        <p14:creationId xmlns:p14="http://schemas.microsoft.com/office/powerpoint/2010/main" val="30184127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6FFFE3-3FC6-C91F-48D8-06D181FA321B}"/>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B479C35-26A0-32EF-F82B-8CEC435514C4}"/>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CAD48BA5-E859-79E9-BE22-26A56CFB90AA}"/>
              </a:ext>
            </a:extLst>
          </p:cNvPr>
          <p:cNvSpPr>
            <a:spLocks noGrp="1"/>
          </p:cNvSpPr>
          <p:nvPr>
            <p:ph type="body" idx="1"/>
          </p:nvPr>
        </p:nvSpPr>
        <p:spPr/>
        <p:txBody>
          <a:bodyPr/>
          <a:lstStyle/>
          <a:p>
            <a:r>
              <a:rPr kumimoji="1" lang="ja-JP" altLang="en-US"/>
              <a:t>そこで、先ほど示した目標に対し、</a:t>
            </a:r>
            <a:endParaRPr kumimoji="1" lang="en-US" altLang="ja-JP" dirty="0"/>
          </a:p>
          <a:p>
            <a:r>
              <a:rPr kumimoji="1" lang="ja-JP" altLang="en-US"/>
              <a:t>本研究では環境音を用いた楽曲遷移手法を提案します。</a:t>
            </a:r>
            <a:endParaRPr kumimoji="1" lang="en-US" altLang="ja-JP" dirty="0"/>
          </a:p>
          <a:p>
            <a:endParaRPr kumimoji="1" lang="en-US" altLang="ja-JP" dirty="0"/>
          </a:p>
          <a:p>
            <a:r>
              <a:rPr kumimoji="1" lang="ja-JP" altLang="en-US"/>
              <a:t>今日は環境音</a:t>
            </a:r>
            <a:r>
              <a:rPr kumimoji="1" lang="en-US" altLang="ja-JP" dirty="0"/>
              <a:t>bridge</a:t>
            </a:r>
            <a:r>
              <a:rPr kumimoji="1" lang="ja-JP" altLang="en-US"/>
              <a:t>手法の概要とその検証に必要なデータについて</a:t>
            </a:r>
            <a:endParaRPr kumimoji="1" lang="en-US" altLang="ja-JP" dirty="0"/>
          </a:p>
          <a:p>
            <a:r>
              <a:rPr kumimoji="1" lang="ja-JP" altLang="en-US"/>
              <a:t>ご紹介した上で、ご覧のスモールクエスチョンに取り組む展望について</a:t>
            </a:r>
            <a:endParaRPr kumimoji="1" lang="en-US" altLang="ja-JP" dirty="0"/>
          </a:p>
          <a:p>
            <a:r>
              <a:rPr kumimoji="1" lang="ja-JP" altLang="en-US"/>
              <a:t>議論します。</a:t>
            </a:r>
            <a:endParaRPr kumimoji="1" lang="en-US" altLang="ja-JP" dirty="0"/>
          </a:p>
        </p:txBody>
      </p:sp>
      <p:sp>
        <p:nvSpPr>
          <p:cNvPr id="4" name="スライド番号プレースホルダー 3">
            <a:extLst>
              <a:ext uri="{FF2B5EF4-FFF2-40B4-BE49-F238E27FC236}">
                <a16:creationId xmlns:a16="http://schemas.microsoft.com/office/drawing/2014/main" id="{5A458D4D-3B14-6DE4-4D16-6EFE43C28267}"/>
              </a:ext>
            </a:extLst>
          </p:cNvPr>
          <p:cNvSpPr>
            <a:spLocks noGrp="1"/>
          </p:cNvSpPr>
          <p:nvPr>
            <p:ph type="sldNum" sz="quarter" idx="5"/>
          </p:nvPr>
        </p:nvSpPr>
        <p:spPr/>
        <p:txBody>
          <a:bodyPr/>
          <a:lstStyle/>
          <a:p>
            <a:fld id="{AF8E7104-AD2F-419A-AE4B-65764D33D8C5}" type="slidenum">
              <a:rPr kumimoji="1" lang="ja-JP" altLang="en-US" smtClean="0"/>
              <a:t>6</a:t>
            </a:fld>
            <a:endParaRPr kumimoji="1" lang="ja-JP" altLang="en-US"/>
          </a:p>
        </p:txBody>
      </p:sp>
    </p:spTree>
    <p:extLst>
      <p:ext uri="{BB962C8B-B14F-4D97-AF65-F5344CB8AC3E}">
        <p14:creationId xmlns:p14="http://schemas.microsoft.com/office/powerpoint/2010/main" val="1291835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本研究で提案する手法は、</a:t>
            </a:r>
            <a:endParaRPr kumimoji="1" lang="en-US" altLang="ja-JP" dirty="0"/>
          </a:p>
          <a:p>
            <a:r>
              <a:rPr kumimoji="1" lang="ja-JP" altLang="en-US"/>
              <a:t>楽曲の遷移時に環境音を挿入する「環境音</a:t>
            </a:r>
            <a:r>
              <a:rPr kumimoji="1" lang="en-US" altLang="ja-JP" dirty="0"/>
              <a:t>Bridge</a:t>
            </a:r>
            <a:r>
              <a:rPr kumimoji="1" lang="ja-JP" altLang="en-US"/>
              <a:t>」です。</a:t>
            </a:r>
            <a:endParaRPr kumimoji="1" lang="en-US" altLang="ja-JP" dirty="0"/>
          </a:p>
          <a:p>
            <a:endParaRPr kumimoji="1" lang="en-US" altLang="ja-JP" dirty="0"/>
          </a:p>
          <a:p>
            <a:r>
              <a:rPr kumimoji="1" lang="ja-JP" altLang="en-US"/>
              <a:t>図に示したように、楽曲が遷移する際に数秒間の環境音を</a:t>
            </a:r>
            <a:endParaRPr kumimoji="1" lang="en-US" altLang="ja-JP" dirty="0"/>
          </a:p>
          <a:p>
            <a:r>
              <a:rPr kumimoji="1" lang="ja-JP" altLang="en-US"/>
              <a:t>聞かせることによって、</a:t>
            </a:r>
            <a:endParaRPr kumimoji="1" lang="en-US" altLang="ja-JP" dirty="0"/>
          </a:p>
          <a:p>
            <a:r>
              <a:rPr kumimoji="1" lang="ja-JP" altLang="en-US"/>
              <a:t>１：急激な印象の変化を緩和するクッションとしたり</a:t>
            </a:r>
            <a:endParaRPr kumimoji="1" lang="en-US" altLang="ja-JP" dirty="0"/>
          </a:p>
          <a:p>
            <a:r>
              <a:rPr kumimoji="1" lang="ja-JP" altLang="en-US"/>
              <a:t>２：楽曲が遷移する際のストーリー性を強化する触媒にする</a:t>
            </a:r>
            <a:endParaRPr kumimoji="1" lang="en-US" altLang="ja-JP" dirty="0"/>
          </a:p>
          <a:p>
            <a:r>
              <a:rPr kumimoji="1" lang="ja-JP" altLang="en-US"/>
              <a:t>といった効果を期待しています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AF8E7104-AD2F-419A-AE4B-65764D33D8C5}" type="slidenum">
              <a:rPr kumimoji="1" lang="ja-JP" altLang="en-US" smtClean="0"/>
              <a:t>7</a:t>
            </a:fld>
            <a:endParaRPr kumimoji="1" lang="ja-JP" altLang="en-US"/>
          </a:p>
        </p:txBody>
      </p:sp>
    </p:spTree>
    <p:extLst>
      <p:ext uri="{BB962C8B-B14F-4D97-AF65-F5344CB8AC3E}">
        <p14:creationId xmlns:p14="http://schemas.microsoft.com/office/powerpoint/2010/main" val="36462187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2F52F7-C1D0-9E72-A0C2-9418E59426B7}"/>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EC1463C3-614E-667A-6CBA-307B12EBFFD2}"/>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0415CE6-24BE-04D7-CF43-3609F5E0C465}"/>
              </a:ext>
            </a:extLst>
          </p:cNvPr>
          <p:cNvSpPr>
            <a:spLocks noGrp="1"/>
          </p:cNvSpPr>
          <p:nvPr>
            <p:ph type="body" idx="1"/>
          </p:nvPr>
        </p:nvSpPr>
        <p:spPr/>
        <p:txBody>
          <a:bodyPr/>
          <a:lstStyle/>
          <a:p>
            <a:r>
              <a:rPr kumimoji="1" lang="ja-JP" altLang="en-US"/>
              <a:t>この</a:t>
            </a:r>
            <a:r>
              <a:rPr kumimoji="1" lang="en-US" altLang="ja-JP" dirty="0"/>
              <a:t>bridge</a:t>
            </a:r>
            <a:r>
              <a:rPr kumimoji="1" lang="ja-JP" altLang="en-US"/>
              <a:t>の効果を検証し、実用化していくためには</a:t>
            </a:r>
            <a:endParaRPr kumimoji="1" lang="en-US" altLang="ja-JP" dirty="0"/>
          </a:p>
          <a:p>
            <a:r>
              <a:rPr kumimoji="1" lang="ja-JP" altLang="en-US"/>
              <a:t>環境音が楽曲遷移にどのような影響を与えるのか、</a:t>
            </a:r>
            <a:endParaRPr kumimoji="1" lang="en-US" altLang="ja-JP" dirty="0"/>
          </a:p>
          <a:p>
            <a:r>
              <a:rPr kumimoji="1" lang="ja-JP" altLang="en-US"/>
              <a:t>どのような特徴の音源が対象となるのかを調査する必要があります。</a:t>
            </a:r>
            <a:endParaRPr kumimoji="1" lang="en-US" altLang="ja-JP" dirty="0"/>
          </a:p>
          <a:p>
            <a:endParaRPr kumimoji="1" lang="en-US" altLang="ja-JP" dirty="0"/>
          </a:p>
          <a:p>
            <a:r>
              <a:rPr kumimoji="1" lang="ja-JP" altLang="en-US"/>
              <a:t>そこで、遷移前後の楽曲がどのような特徴を持っているのか、</a:t>
            </a:r>
            <a:endParaRPr kumimoji="1" lang="en-US" altLang="ja-JP" dirty="0"/>
          </a:p>
          <a:p>
            <a:r>
              <a:rPr kumimoji="1" lang="ja-JP" altLang="en-US"/>
              <a:t>使用された</a:t>
            </a:r>
            <a:r>
              <a:rPr kumimoji="1" lang="en-US" altLang="ja-JP" dirty="0"/>
              <a:t>bridge</a:t>
            </a:r>
            <a:r>
              <a:rPr kumimoji="1" lang="ja-JP" altLang="en-US"/>
              <a:t>の詳細、遷移に対するユーザレビューが必要となります</a:t>
            </a:r>
            <a:endParaRPr kumimoji="1" lang="ja-JP" altLang="en-US" dirty="0"/>
          </a:p>
        </p:txBody>
      </p:sp>
      <p:sp>
        <p:nvSpPr>
          <p:cNvPr id="4" name="スライド番号プレースホルダー 3">
            <a:extLst>
              <a:ext uri="{FF2B5EF4-FFF2-40B4-BE49-F238E27FC236}">
                <a16:creationId xmlns:a16="http://schemas.microsoft.com/office/drawing/2014/main" id="{22F2E7C9-C582-D755-1490-F51FBCDDD817}"/>
              </a:ext>
            </a:extLst>
          </p:cNvPr>
          <p:cNvSpPr>
            <a:spLocks noGrp="1"/>
          </p:cNvSpPr>
          <p:nvPr>
            <p:ph type="sldNum" sz="quarter" idx="5"/>
          </p:nvPr>
        </p:nvSpPr>
        <p:spPr/>
        <p:txBody>
          <a:bodyPr/>
          <a:lstStyle/>
          <a:p>
            <a:fld id="{AF8E7104-AD2F-419A-AE4B-65764D33D8C5}" type="slidenum">
              <a:rPr kumimoji="1" lang="ja-JP" altLang="en-US" smtClean="0"/>
              <a:t>8</a:t>
            </a:fld>
            <a:endParaRPr kumimoji="1" lang="ja-JP" altLang="en-US"/>
          </a:p>
        </p:txBody>
      </p:sp>
    </p:spTree>
    <p:extLst>
      <p:ext uri="{BB962C8B-B14F-4D97-AF65-F5344CB8AC3E}">
        <p14:creationId xmlns:p14="http://schemas.microsoft.com/office/powerpoint/2010/main" val="10833571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そこで、このような統合データセットの構築に取り組み、</a:t>
            </a:r>
            <a:endParaRPr kumimoji="1" lang="en-US" altLang="ja-JP" dirty="0"/>
          </a:p>
          <a:p>
            <a:r>
              <a:rPr kumimoji="1" lang="en-US" altLang="ja-JP" dirty="0"/>
              <a:t>bridge</a:t>
            </a:r>
            <a:r>
              <a:rPr kumimoji="1" lang="ja-JP" altLang="en-US"/>
              <a:t>の具体的な効果を検証・分析することを目指します。</a:t>
            </a:r>
            <a:endParaRPr kumimoji="1" lang="en-US" altLang="ja-JP" dirty="0"/>
          </a:p>
          <a:p>
            <a:endParaRPr kumimoji="1" lang="en-US" altLang="ja-JP" dirty="0"/>
          </a:p>
          <a:p>
            <a:r>
              <a:rPr kumimoji="1" lang="ja-JP" altLang="en-US"/>
              <a:t>これは楽曲の特徴、</a:t>
            </a:r>
            <a:r>
              <a:rPr kumimoji="1" lang="en-US" altLang="ja-JP" dirty="0"/>
              <a:t>bridge</a:t>
            </a:r>
            <a:r>
              <a:rPr kumimoji="1" lang="ja-JP" altLang="en-US"/>
              <a:t>の情報、ユーザレビューを</a:t>
            </a:r>
            <a:endParaRPr kumimoji="1" lang="en-US" altLang="ja-JP" dirty="0"/>
          </a:p>
          <a:p>
            <a:r>
              <a:rPr kumimoji="1" lang="ja-JP" altLang="en-US"/>
              <a:t>それぞれ上段のソースから取得し、対応づけて保存するというものです。</a:t>
            </a:r>
            <a:endParaRPr kumimoji="1" lang="en-US" altLang="ja-JP" dirty="0"/>
          </a:p>
          <a:p>
            <a:endParaRPr kumimoji="1" lang="en-US" altLang="ja-JP" dirty="0"/>
          </a:p>
          <a:p>
            <a:r>
              <a:rPr kumimoji="1" lang="ja-JP" altLang="en-US"/>
              <a:t>それぞれの要素について見ていきます。</a:t>
            </a:r>
            <a:endParaRPr kumimoji="1" lang="ja-JP" altLang="en-US" dirty="0"/>
          </a:p>
        </p:txBody>
      </p:sp>
      <p:sp>
        <p:nvSpPr>
          <p:cNvPr id="4" name="スライド番号プレースホルダー 3"/>
          <p:cNvSpPr>
            <a:spLocks noGrp="1"/>
          </p:cNvSpPr>
          <p:nvPr>
            <p:ph type="sldNum" sz="quarter" idx="5"/>
          </p:nvPr>
        </p:nvSpPr>
        <p:spPr/>
        <p:txBody>
          <a:bodyPr/>
          <a:lstStyle/>
          <a:p>
            <a:fld id="{AF8E7104-AD2F-419A-AE4B-65764D33D8C5}" type="slidenum">
              <a:rPr kumimoji="1" lang="ja-JP" altLang="en-US" smtClean="0"/>
              <a:t>9</a:t>
            </a:fld>
            <a:endParaRPr kumimoji="1" lang="ja-JP" altLang="en-US"/>
          </a:p>
        </p:txBody>
      </p:sp>
    </p:spTree>
    <p:extLst>
      <p:ext uri="{BB962C8B-B14F-4D97-AF65-F5344CB8AC3E}">
        <p14:creationId xmlns:p14="http://schemas.microsoft.com/office/powerpoint/2010/main" val="3509552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0FF151B7-8124-4FFE-9F7B-E2A3F1688709}" type="datetimeFigureOut">
              <a:rPr kumimoji="1" lang="ja-JP" altLang="en-US" smtClean="0"/>
              <a:t>2025/3/17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968038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FF151B7-8124-4FFE-9F7B-E2A3F1688709}" type="datetimeFigureOut">
              <a:rPr kumimoji="1" lang="ja-JP" altLang="en-US" smtClean="0"/>
              <a:t>2025/3/17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1186456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FF151B7-8124-4FFE-9F7B-E2A3F1688709}" type="datetimeFigureOut">
              <a:rPr kumimoji="1" lang="ja-JP" altLang="en-US" smtClean="0"/>
              <a:t>2025/3/17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38725904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FF151B7-8124-4FFE-9F7B-E2A3F1688709}" type="datetimeFigureOut">
              <a:rPr kumimoji="1" lang="ja-JP" altLang="en-US" smtClean="0"/>
              <a:t>2025/3/17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3460326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0FF151B7-8124-4FFE-9F7B-E2A3F1688709}" type="datetimeFigureOut">
              <a:rPr kumimoji="1" lang="ja-JP" altLang="en-US" smtClean="0"/>
              <a:t>2025/3/17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3442370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0FF151B7-8124-4FFE-9F7B-E2A3F1688709}" type="datetimeFigureOut">
              <a:rPr kumimoji="1" lang="ja-JP" altLang="en-US" smtClean="0"/>
              <a:t>2025/3/17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3022485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0FF151B7-8124-4FFE-9F7B-E2A3F1688709}" type="datetimeFigureOut">
              <a:rPr kumimoji="1" lang="ja-JP" altLang="en-US" smtClean="0"/>
              <a:t>2025/3/17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3958165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0FF151B7-8124-4FFE-9F7B-E2A3F1688709}" type="datetimeFigureOut">
              <a:rPr kumimoji="1" lang="ja-JP" altLang="en-US" smtClean="0"/>
              <a:t>2025/3/17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3082570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F151B7-8124-4FFE-9F7B-E2A3F1688709}" type="datetimeFigureOut">
              <a:rPr kumimoji="1" lang="ja-JP" altLang="en-US" smtClean="0"/>
              <a:t>2025/3/17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3875475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FF151B7-8124-4FFE-9F7B-E2A3F1688709}" type="datetimeFigureOut">
              <a:rPr kumimoji="1" lang="ja-JP" altLang="en-US" smtClean="0"/>
              <a:t>2025/3/17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3352414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0FF151B7-8124-4FFE-9F7B-E2A3F1688709}" type="datetimeFigureOut">
              <a:rPr kumimoji="1" lang="ja-JP" altLang="en-US" smtClean="0"/>
              <a:t>2025/3/17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276139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F151B7-8124-4FFE-9F7B-E2A3F1688709}" type="datetimeFigureOut">
              <a:rPr kumimoji="1" lang="ja-JP" altLang="en-US" smtClean="0"/>
              <a:t>2025/3/17</a:t>
            </a:fld>
            <a:endParaRPr kumimoji="1" lang="ja-JP"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1084716-8AA2-4627-9CCE-ABC9315FFC61}" type="slidenum">
              <a:rPr kumimoji="1" lang="ja-JP" altLang="en-US" smtClean="0"/>
              <a:t>‹#›</a:t>
            </a:fld>
            <a:endParaRPr kumimoji="1" lang="ja-JP" altLang="en-US"/>
          </a:p>
        </p:txBody>
      </p:sp>
    </p:spTree>
    <p:extLst>
      <p:ext uri="{BB962C8B-B14F-4D97-AF65-F5344CB8AC3E}">
        <p14:creationId xmlns:p14="http://schemas.microsoft.com/office/powerpoint/2010/main" val="839908929"/>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jpe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0.jpeg"/><Relationship Id="rId4" Type="http://schemas.openxmlformats.org/officeDocument/2006/relationships/image" Target="../media/image19.jpe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hyperlink" Target="https://youtu.be/LBr7kECsjcQ?si=5dstz-11GPUGP9SU" TargetMode="External"/><Relationship Id="rId2" Type="http://schemas.openxmlformats.org/officeDocument/2006/relationships/video" Target="https://www.youtube.com/embed/xSPRH8Xzg08?feature=oembed" TargetMode="External"/><Relationship Id="rId1" Type="http://schemas.openxmlformats.org/officeDocument/2006/relationships/video" Target="https://www.youtube.com/embed/LBr7kECsjcQ?start=10&amp;feature=oembed" TargetMode="Externa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audio" Target="../media/media2.mp3"/><Relationship Id="rId7" Type="http://schemas.openxmlformats.org/officeDocument/2006/relationships/image" Target="../media/image10.jpeg"/><Relationship Id="rId2" Type="http://schemas.microsoft.com/office/2007/relationships/media" Target="../media/media2.mp3"/><Relationship Id="rId1" Type="http://schemas.openxmlformats.org/officeDocument/2006/relationships/video" Target="https://www.youtube.com/embed/stiy3FrEwK0?feature=oembed" TargetMode="External"/><Relationship Id="rId6" Type="http://schemas.openxmlformats.org/officeDocument/2006/relationships/hyperlink" Target="https://youtu.be/stiy3FrEwK0?si=GYMOpoztbCFLyYct" TargetMode="External"/><Relationship Id="rId5" Type="http://schemas.openxmlformats.org/officeDocument/2006/relationships/notesSlide" Target="../notesSlides/notesSlide5.xml"/><Relationship Id="rId4" Type="http://schemas.openxmlformats.org/officeDocument/2006/relationships/slideLayout" Target="../slideLayouts/slideLayout1.xml"/><Relationship Id="rId9"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2.jpg"/><Relationship Id="rId7"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5.jpeg"/><Relationship Id="rId11" Type="http://schemas.openxmlformats.org/officeDocument/2006/relationships/image" Target="../media/image17.jpeg"/><Relationship Id="rId5" Type="http://schemas.openxmlformats.org/officeDocument/2006/relationships/image" Target="../media/image14.jpeg"/><Relationship Id="rId10" Type="http://schemas.openxmlformats.org/officeDocument/2006/relationships/image" Target="../media/image16.jpeg"/><Relationship Id="rId4" Type="http://schemas.openxmlformats.org/officeDocument/2006/relationships/image" Target="../media/image13.png"/><Relationship Id="rId9" Type="http://schemas.openxmlformats.org/officeDocument/2006/relationships/image" Target="../media/image3.jpeg"/></Relationships>
</file>

<file path=ppt/slides/_rels/slide8.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jpg"/><Relationship Id="rId7"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7.jpeg"/><Relationship Id="rId5" Type="http://schemas.openxmlformats.org/officeDocument/2006/relationships/image" Target="../media/image3.jpeg"/><Relationship Id="rId4" Type="http://schemas.openxmlformats.org/officeDocument/2006/relationships/image" Target="../media/image2.png"/><Relationship Id="rId9" Type="http://schemas.openxmlformats.org/officeDocument/2006/relationships/image" Target="../media/image16.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四角形: 角を丸くする 5">
            <a:extLst>
              <a:ext uri="{FF2B5EF4-FFF2-40B4-BE49-F238E27FC236}">
                <a16:creationId xmlns:a16="http://schemas.microsoft.com/office/drawing/2014/main" id="{C5615861-BDD0-102C-4B38-C9CAE94354A8}"/>
              </a:ext>
            </a:extLst>
          </p:cNvPr>
          <p:cNvSpPr/>
          <p:nvPr/>
        </p:nvSpPr>
        <p:spPr>
          <a:xfrm>
            <a:off x="1178560" y="1274443"/>
            <a:ext cx="10129520" cy="1818640"/>
          </a:xfrm>
          <a:prstGeom prst="roundRect">
            <a:avLst/>
          </a:prstGeom>
          <a:noFill/>
          <a:ln w="19050">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8254529B-BB1A-264A-F3DE-17065395CCEA}"/>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正方形/長方形 4">
            <a:extLst>
              <a:ext uri="{FF2B5EF4-FFF2-40B4-BE49-F238E27FC236}">
                <a16:creationId xmlns:a16="http://schemas.microsoft.com/office/drawing/2014/main" id="{6FF69899-83B0-A120-4024-675C46D41884}"/>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sp>
        <p:nvSpPr>
          <p:cNvPr id="2" name="タイトル 1">
            <a:extLst>
              <a:ext uri="{FF2B5EF4-FFF2-40B4-BE49-F238E27FC236}">
                <a16:creationId xmlns:a16="http://schemas.microsoft.com/office/drawing/2014/main" id="{5A3D4D0F-60CA-7C53-12AB-A5E192567D77}"/>
              </a:ext>
            </a:extLst>
          </p:cNvPr>
          <p:cNvSpPr>
            <a:spLocks noGrp="1"/>
          </p:cNvSpPr>
          <p:nvPr>
            <p:ph type="ctrTitle"/>
          </p:nvPr>
        </p:nvSpPr>
        <p:spPr>
          <a:xfrm>
            <a:off x="1524000" y="1429542"/>
            <a:ext cx="9302496" cy="1508443"/>
          </a:xfrm>
        </p:spPr>
        <p:txBody>
          <a:bodyPr>
            <a:normAutofit/>
          </a:bodyPr>
          <a:lstStyle/>
          <a:p>
            <a:r>
              <a:rPr kumimoji="1" lang="ja-JP" altLang="en-US" sz="4400" b="1" dirty="0"/>
              <a:t>環境音</a:t>
            </a:r>
            <a:r>
              <a:rPr kumimoji="1" lang="ja-JP" altLang="en-US" sz="4400" dirty="0"/>
              <a:t>による</a:t>
            </a:r>
            <a:r>
              <a:rPr kumimoji="1" lang="ja-JP" altLang="en-US" sz="4400" b="1" dirty="0"/>
              <a:t>音響的橋渡し</a:t>
            </a:r>
            <a:r>
              <a:rPr kumimoji="1" lang="ja-JP" altLang="en-US" sz="4400" dirty="0"/>
              <a:t>を用いた楽曲遷移手法</a:t>
            </a:r>
            <a:r>
              <a:rPr kumimoji="1" lang="ja-JP" altLang="en-US" sz="4400"/>
              <a:t>の提案</a:t>
            </a:r>
            <a:endParaRPr kumimoji="1" lang="ja-JP" altLang="en-US" sz="4400" dirty="0"/>
          </a:p>
        </p:txBody>
      </p:sp>
      <p:sp>
        <p:nvSpPr>
          <p:cNvPr id="3" name="字幕 2">
            <a:extLst>
              <a:ext uri="{FF2B5EF4-FFF2-40B4-BE49-F238E27FC236}">
                <a16:creationId xmlns:a16="http://schemas.microsoft.com/office/drawing/2014/main" id="{B1784A18-41CC-D68E-22EB-1F64E39B3C69}"/>
              </a:ext>
            </a:extLst>
          </p:cNvPr>
          <p:cNvSpPr>
            <a:spLocks noGrp="1"/>
          </p:cNvSpPr>
          <p:nvPr>
            <p:ph type="subTitle" idx="1"/>
          </p:nvPr>
        </p:nvSpPr>
        <p:spPr>
          <a:xfrm>
            <a:off x="6959600" y="6035040"/>
            <a:ext cx="5232400" cy="838200"/>
          </a:xfrm>
        </p:spPr>
        <p:txBody>
          <a:bodyPr>
            <a:normAutofit/>
          </a:bodyPr>
          <a:lstStyle/>
          <a:p>
            <a:pPr algn="r"/>
            <a:r>
              <a:rPr kumimoji="1" lang="ja-JP" altLang="en-US" u="sng" dirty="0"/>
              <a:t>藤本 直樹，山西 良典</a:t>
            </a:r>
          </a:p>
          <a:p>
            <a:pPr algn="r"/>
            <a:r>
              <a:rPr lang="ja-JP" altLang="en-US" sz="2000"/>
              <a:t>関西大学</a:t>
            </a:r>
            <a:endParaRPr kumimoji="1" lang="ja-JP" altLang="en-US" sz="2000" dirty="0"/>
          </a:p>
        </p:txBody>
      </p:sp>
      <p:sp>
        <p:nvSpPr>
          <p:cNvPr id="7" name="テキスト ボックス 6">
            <a:extLst>
              <a:ext uri="{FF2B5EF4-FFF2-40B4-BE49-F238E27FC236}">
                <a16:creationId xmlns:a16="http://schemas.microsoft.com/office/drawing/2014/main" id="{2B90D906-EA71-8724-F47C-A9120119A9F5}"/>
              </a:ext>
            </a:extLst>
          </p:cNvPr>
          <p:cNvSpPr txBox="1"/>
          <p:nvPr/>
        </p:nvSpPr>
        <p:spPr>
          <a:xfrm>
            <a:off x="1281176" y="3180143"/>
            <a:ext cx="5678424" cy="646331"/>
          </a:xfrm>
          <a:prstGeom prst="rect">
            <a:avLst/>
          </a:prstGeom>
          <a:noFill/>
        </p:spPr>
        <p:txBody>
          <a:bodyPr wrap="square" rtlCol="0">
            <a:spAutoFit/>
          </a:bodyPr>
          <a:lstStyle/>
          <a:p>
            <a:r>
              <a:rPr lang="ja-JP" altLang="en-US" u="sng"/>
              <a:t>本発表はポジションペーパーです</a:t>
            </a:r>
            <a:br>
              <a:rPr lang="en-US" altLang="ja-JP" u="sng" dirty="0"/>
            </a:br>
            <a:r>
              <a:rPr lang="ja-JP" altLang="en-US" u="sng"/>
              <a:t>研究の方向性や実験設計に関するご意見を歓迎します</a:t>
            </a:r>
            <a:endParaRPr kumimoji="1" lang="ja-JP" altLang="en-US" u="sng"/>
          </a:p>
        </p:txBody>
      </p:sp>
      <p:sp>
        <p:nvSpPr>
          <p:cNvPr id="8" name="正方形/長方形 7">
            <a:extLst>
              <a:ext uri="{FF2B5EF4-FFF2-40B4-BE49-F238E27FC236}">
                <a16:creationId xmlns:a16="http://schemas.microsoft.com/office/drawing/2014/main" id="{1DBA6ED2-5903-2897-CC93-2923198E7727}"/>
              </a:ext>
            </a:extLst>
          </p:cNvPr>
          <p:cNvSpPr/>
          <p:nvPr/>
        </p:nvSpPr>
        <p:spPr>
          <a:xfrm>
            <a:off x="1281176" y="4494431"/>
            <a:ext cx="1385824" cy="838200"/>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4000"/>
              <a:t>萌芽</a:t>
            </a:r>
          </a:p>
        </p:txBody>
      </p:sp>
      <p:sp>
        <p:nvSpPr>
          <p:cNvPr id="9" name="正方形/長方形 8">
            <a:extLst>
              <a:ext uri="{FF2B5EF4-FFF2-40B4-BE49-F238E27FC236}">
                <a16:creationId xmlns:a16="http://schemas.microsoft.com/office/drawing/2014/main" id="{28989BE8-1BF8-76CB-0887-64CDE55F49BC}"/>
              </a:ext>
            </a:extLst>
          </p:cNvPr>
          <p:cNvSpPr/>
          <p:nvPr/>
        </p:nvSpPr>
        <p:spPr>
          <a:xfrm>
            <a:off x="2667000" y="4497034"/>
            <a:ext cx="1385824" cy="83820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3600" dirty="0">
                <a:solidFill>
                  <a:schemeClr val="tx1"/>
                </a:solidFill>
              </a:rPr>
              <a:t>EC75</a:t>
            </a:r>
            <a:endParaRPr kumimoji="1" lang="ja-JP" altLang="en-US" sz="3600">
              <a:solidFill>
                <a:schemeClr val="tx1"/>
              </a:solidFill>
            </a:endParaRPr>
          </a:p>
        </p:txBody>
      </p:sp>
      <p:sp>
        <p:nvSpPr>
          <p:cNvPr id="10" name="テキスト ボックス 9">
            <a:extLst>
              <a:ext uri="{FF2B5EF4-FFF2-40B4-BE49-F238E27FC236}">
                <a16:creationId xmlns:a16="http://schemas.microsoft.com/office/drawing/2014/main" id="{7B6AFB7F-9778-D23D-C755-0A4BC9A38E85}"/>
              </a:ext>
            </a:extLst>
          </p:cNvPr>
          <p:cNvSpPr txBox="1"/>
          <p:nvPr/>
        </p:nvSpPr>
        <p:spPr>
          <a:xfrm>
            <a:off x="9319645" y="5708235"/>
            <a:ext cx="2316040" cy="261610"/>
          </a:xfrm>
          <a:prstGeom prst="rect">
            <a:avLst/>
          </a:prstGeom>
          <a:noFill/>
        </p:spPr>
        <p:txBody>
          <a:bodyPr wrap="square">
            <a:spAutoFit/>
          </a:bodyPr>
          <a:lstStyle/>
          <a:p>
            <a:r>
              <a:rPr lang="en-US" altLang="ja-JP" sz="1100" dirty="0"/>
              <a:t>©YORUSHIKA</a:t>
            </a:r>
            <a:endParaRPr lang="ja-JP" altLang="en-US" sz="1100" dirty="0"/>
          </a:p>
        </p:txBody>
      </p:sp>
      <p:pic>
        <p:nvPicPr>
          <p:cNvPr id="11" name="図 10">
            <a:extLst>
              <a:ext uri="{FF2B5EF4-FFF2-40B4-BE49-F238E27FC236}">
                <a16:creationId xmlns:a16="http://schemas.microsoft.com/office/drawing/2014/main" id="{33ED1807-877F-8EA3-F000-2098AEA8DC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16774" y="4558102"/>
            <a:ext cx="1396354" cy="1396354"/>
          </a:xfrm>
          <a:prstGeom prst="rect">
            <a:avLst/>
          </a:prstGeom>
        </p:spPr>
      </p:pic>
      <p:sp>
        <p:nvSpPr>
          <p:cNvPr id="12" name="テキスト ボックス 11">
            <a:extLst>
              <a:ext uri="{FF2B5EF4-FFF2-40B4-BE49-F238E27FC236}">
                <a16:creationId xmlns:a16="http://schemas.microsoft.com/office/drawing/2014/main" id="{802F89E6-7745-4F6C-0EC2-F27DA5895E74}"/>
              </a:ext>
            </a:extLst>
          </p:cNvPr>
          <p:cNvSpPr txBox="1"/>
          <p:nvPr/>
        </p:nvSpPr>
        <p:spPr>
          <a:xfrm>
            <a:off x="7165151" y="4323715"/>
            <a:ext cx="2796337" cy="276999"/>
          </a:xfrm>
          <a:prstGeom prst="rect">
            <a:avLst/>
          </a:prstGeom>
          <a:noFill/>
        </p:spPr>
        <p:txBody>
          <a:bodyPr wrap="square">
            <a:spAutoFit/>
          </a:bodyPr>
          <a:lstStyle/>
          <a:p>
            <a:r>
              <a:rPr lang="en-US" altLang="ja-JP" sz="1200" dirty="0"/>
              <a:t>© KING GNU</a:t>
            </a:r>
            <a:endParaRPr lang="ja-JP" altLang="en-US" sz="1200" dirty="0"/>
          </a:p>
        </p:txBody>
      </p:sp>
      <p:pic>
        <p:nvPicPr>
          <p:cNvPr id="13" name="図 12">
            <a:extLst>
              <a:ext uri="{FF2B5EF4-FFF2-40B4-BE49-F238E27FC236}">
                <a16:creationId xmlns:a16="http://schemas.microsoft.com/office/drawing/2014/main" id="{153C0936-86F5-7C8C-3D0F-FF48D5370957}"/>
              </a:ext>
            </a:extLst>
          </p:cNvPr>
          <p:cNvPicPr>
            <a:picLocks noChangeAspect="1"/>
          </p:cNvPicPr>
          <p:nvPr/>
        </p:nvPicPr>
        <p:blipFill>
          <a:blip r:embed="rId6">
            <a:extLst>
              <a:ext uri="{28A0092B-C50C-407E-A947-70E740481C1C}">
                <a14:useLocalDpi xmlns:a14="http://schemas.microsoft.com/office/drawing/2010/main" val="0"/>
              </a:ext>
            </a:extLst>
          </a:blip>
          <a:srcRect l="25079" t="13379" r="26104" b="23472"/>
          <a:stretch/>
        </p:blipFill>
        <p:spPr>
          <a:xfrm>
            <a:off x="7251863" y="3222944"/>
            <a:ext cx="1524701" cy="1109410"/>
          </a:xfrm>
          <a:prstGeom prst="rect">
            <a:avLst/>
          </a:prstGeom>
        </p:spPr>
      </p:pic>
      <p:pic>
        <p:nvPicPr>
          <p:cNvPr id="15" name="図 14" descr="森の中の建物&#10;&#10;AI によって生成されたコンテンツは間違っている可能性があります。">
            <a:extLst>
              <a:ext uri="{FF2B5EF4-FFF2-40B4-BE49-F238E27FC236}">
                <a16:creationId xmlns:a16="http://schemas.microsoft.com/office/drawing/2014/main" id="{07EE45E8-5CC4-1CEE-E363-1DE977AF5EA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818251" y="3931161"/>
            <a:ext cx="1435500" cy="957000"/>
          </a:xfrm>
          <a:prstGeom prst="rect">
            <a:avLst/>
          </a:prstGeom>
        </p:spPr>
      </p:pic>
      <p:sp>
        <p:nvSpPr>
          <p:cNvPr id="18" name="曲折矢印 17">
            <a:extLst>
              <a:ext uri="{FF2B5EF4-FFF2-40B4-BE49-F238E27FC236}">
                <a16:creationId xmlns:a16="http://schemas.microsoft.com/office/drawing/2014/main" id="{EE1957B7-68B1-FB4F-AC72-D60680F96EAD}"/>
              </a:ext>
            </a:extLst>
          </p:cNvPr>
          <p:cNvSpPr/>
          <p:nvPr/>
        </p:nvSpPr>
        <p:spPr>
          <a:xfrm rot="5400000">
            <a:off x="9999164" y="3371325"/>
            <a:ext cx="957000" cy="1054329"/>
          </a:xfrm>
          <a:prstGeom prst="bentArrow">
            <a:avLst>
              <a:gd name="adj1" fmla="val 25000"/>
              <a:gd name="adj2" fmla="val 8411"/>
              <a:gd name="adj3" fmla="val 28185"/>
              <a:gd name="adj4" fmla="val 58082"/>
            </a:avLst>
          </a:prstGeom>
          <a:solidFill>
            <a:schemeClr val="accent1">
              <a:lumMod val="40000"/>
              <a:lumOff val="60000"/>
            </a:schemeClr>
          </a:solidFill>
          <a:ln w="158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sz="1600">
              <a:solidFill>
                <a:schemeClr val="tx1"/>
              </a:solidFill>
            </a:endParaRPr>
          </a:p>
        </p:txBody>
      </p:sp>
      <p:pic>
        <p:nvPicPr>
          <p:cNvPr id="20" name="雨が降る2">
            <a:hlinkClick r:id="" action="ppaction://media"/>
            <a:extLst>
              <a:ext uri="{FF2B5EF4-FFF2-40B4-BE49-F238E27FC236}">
                <a16:creationId xmlns:a16="http://schemas.microsoft.com/office/drawing/2014/main" id="{A6612CC5-122B-DE39-7C50-6C70A141DE63}"/>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9137699" y="4017928"/>
            <a:ext cx="812800" cy="812800"/>
          </a:xfrm>
          <a:prstGeom prst="rect">
            <a:avLst/>
          </a:prstGeom>
        </p:spPr>
      </p:pic>
    </p:spTree>
    <p:extLst>
      <p:ext uri="{BB962C8B-B14F-4D97-AF65-F5344CB8AC3E}">
        <p14:creationId xmlns:p14="http://schemas.microsoft.com/office/powerpoint/2010/main" val="1827104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245"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F70D7174-067F-663F-F9DD-A4C777CF2DA6}"/>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F2C705B2-0111-A784-2D7F-D0F4251CF528}"/>
              </a:ext>
            </a:extLst>
          </p:cNvPr>
          <p:cNvSpPr>
            <a:spLocks noGrp="1"/>
          </p:cNvSpPr>
          <p:nvPr>
            <p:ph type="ctrTitle"/>
          </p:nvPr>
        </p:nvSpPr>
        <p:spPr>
          <a:xfrm>
            <a:off x="357332" y="1122362"/>
            <a:ext cx="7363468" cy="838200"/>
          </a:xfrm>
        </p:spPr>
        <p:txBody>
          <a:bodyPr>
            <a:noAutofit/>
          </a:bodyPr>
          <a:lstStyle/>
          <a:p>
            <a:pPr algn="l"/>
            <a:r>
              <a:rPr kumimoji="1" lang="en-US" altLang="ja-JP" sz="2800" b="1" u="sng" dirty="0"/>
              <a:t>Spotify API</a:t>
            </a:r>
            <a:r>
              <a:rPr kumimoji="1" lang="ja-JP" altLang="en-US" sz="2800" b="1" u="sng" dirty="0"/>
              <a:t>から楽曲データを取得</a:t>
            </a:r>
          </a:p>
        </p:txBody>
      </p:sp>
      <p:sp>
        <p:nvSpPr>
          <p:cNvPr id="9" name="楕円 8">
            <a:extLst>
              <a:ext uri="{FF2B5EF4-FFF2-40B4-BE49-F238E27FC236}">
                <a16:creationId xmlns:a16="http://schemas.microsoft.com/office/drawing/2014/main" id="{25734FAE-2351-7384-CB89-5E6FA71D0B32}"/>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t>10</a:t>
            </a:r>
            <a:endParaRPr kumimoji="1" lang="ja-JP" altLang="en-US" sz="2000" dirty="0"/>
          </a:p>
        </p:txBody>
      </p:sp>
      <p:sp>
        <p:nvSpPr>
          <p:cNvPr id="10" name="正方形/長方形 9">
            <a:extLst>
              <a:ext uri="{FF2B5EF4-FFF2-40B4-BE49-F238E27FC236}">
                <a16:creationId xmlns:a16="http://schemas.microsoft.com/office/drawing/2014/main" id="{4686E505-7373-4F97-394D-E17D4841AAC5}"/>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F0232BD6-5788-49AC-4140-E1FC39936E94}"/>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7004EDE6-70A7-68F2-83CC-F20655E78B47}"/>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76607FA2-3999-3754-86BF-1EC7F5308101}"/>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7A34FF12-D232-15D5-69B5-246C9A056A30}"/>
              </a:ext>
            </a:extLst>
          </p:cNvPr>
          <p:cNvSpPr txBox="1"/>
          <p:nvPr/>
        </p:nvSpPr>
        <p:spPr>
          <a:xfrm>
            <a:off x="557213" y="204789"/>
            <a:ext cx="5345747" cy="523220"/>
          </a:xfrm>
          <a:prstGeom prst="rect">
            <a:avLst/>
          </a:prstGeom>
          <a:noFill/>
        </p:spPr>
        <p:txBody>
          <a:bodyPr wrap="square" rtlCol="0">
            <a:spAutoFit/>
          </a:bodyPr>
          <a:lstStyle/>
          <a:p>
            <a:r>
              <a:rPr lang="ja-JP" altLang="en-US" sz="2800" dirty="0"/>
              <a:t>楽曲の特徴データ</a:t>
            </a:r>
            <a:endParaRPr kumimoji="1" lang="ja-JP" altLang="en-US" sz="2800" dirty="0"/>
          </a:p>
        </p:txBody>
      </p:sp>
      <p:sp>
        <p:nvSpPr>
          <p:cNvPr id="25" name="テキスト ボックス 24">
            <a:extLst>
              <a:ext uri="{FF2B5EF4-FFF2-40B4-BE49-F238E27FC236}">
                <a16:creationId xmlns:a16="http://schemas.microsoft.com/office/drawing/2014/main" id="{D19FF861-BCB3-F8D5-456B-0607D55B56B5}"/>
              </a:ext>
            </a:extLst>
          </p:cNvPr>
          <p:cNvSpPr txBox="1"/>
          <p:nvPr/>
        </p:nvSpPr>
        <p:spPr>
          <a:xfrm>
            <a:off x="8965486" y="420139"/>
            <a:ext cx="3466782" cy="400110"/>
          </a:xfrm>
          <a:prstGeom prst="rect">
            <a:avLst/>
          </a:prstGeom>
          <a:noFill/>
        </p:spPr>
        <p:txBody>
          <a:bodyPr wrap="square" rtlCol="0">
            <a:spAutoFit/>
          </a:bodyPr>
          <a:lstStyle/>
          <a:p>
            <a:r>
              <a:rPr kumimoji="1" lang="ja-JP" altLang="en-US" sz="2000"/>
              <a:t>データセット</a:t>
            </a:r>
            <a:r>
              <a:rPr lang="en-US" altLang="ja-JP" sz="2000" dirty="0"/>
              <a:t>2</a:t>
            </a:r>
            <a:r>
              <a:rPr kumimoji="1" lang="en-US" altLang="ja-JP" sz="2000" dirty="0"/>
              <a:t>/5</a:t>
            </a:r>
            <a:endParaRPr kumimoji="1" lang="ja-JP" altLang="en-US" sz="2000" dirty="0"/>
          </a:p>
        </p:txBody>
      </p:sp>
      <p:sp>
        <p:nvSpPr>
          <p:cNvPr id="26" name="テキスト ボックス 25">
            <a:extLst>
              <a:ext uri="{FF2B5EF4-FFF2-40B4-BE49-F238E27FC236}">
                <a16:creationId xmlns:a16="http://schemas.microsoft.com/office/drawing/2014/main" id="{BE8E5AFC-54EC-A1FB-7B9C-4C5ED109B03A}"/>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endParaRPr kumimoji="1" lang="ja-JP" altLang="en-US" dirty="0"/>
          </a:p>
        </p:txBody>
      </p:sp>
      <p:sp>
        <p:nvSpPr>
          <p:cNvPr id="27" name="テキスト ボックス 26">
            <a:extLst>
              <a:ext uri="{FF2B5EF4-FFF2-40B4-BE49-F238E27FC236}">
                <a16:creationId xmlns:a16="http://schemas.microsoft.com/office/drawing/2014/main" id="{697E2BB1-C3C5-234A-74C1-5A428386BA19}"/>
              </a:ext>
            </a:extLst>
          </p:cNvPr>
          <p:cNvSpPr txBox="1"/>
          <p:nvPr/>
        </p:nvSpPr>
        <p:spPr>
          <a:xfrm>
            <a:off x="635319" y="2165351"/>
            <a:ext cx="5267642" cy="1891287"/>
          </a:xfrm>
          <a:prstGeom prst="rect">
            <a:avLst/>
          </a:prstGeom>
          <a:noFill/>
        </p:spPr>
        <p:txBody>
          <a:bodyPr wrap="square" rtlCol="0">
            <a:spAutoFit/>
          </a:bodyPr>
          <a:lstStyle/>
          <a:p>
            <a:pPr>
              <a:lnSpc>
                <a:spcPct val="150000"/>
              </a:lnSpc>
            </a:pPr>
            <a:r>
              <a:rPr lang="ja-JP" altLang="en-US" sz="2000" dirty="0"/>
              <a:t>楽曲が</a:t>
            </a:r>
            <a:r>
              <a:rPr lang="ja-JP" altLang="en-US" sz="2000"/>
              <a:t>持つ各種情報</a:t>
            </a:r>
            <a:r>
              <a:rPr lang="ja-JP" altLang="en-US" sz="2000" dirty="0"/>
              <a:t>を取得</a:t>
            </a:r>
            <a:endParaRPr lang="en-US" altLang="ja-JP" sz="2000" dirty="0"/>
          </a:p>
          <a:p>
            <a:pPr marL="800100" lvl="1" indent="-342900">
              <a:lnSpc>
                <a:spcPct val="150000"/>
              </a:lnSpc>
              <a:buFont typeface="Arial" panose="020B0604020202020204" pitchFamily="34" charset="0"/>
              <a:buChar char="•"/>
            </a:pPr>
            <a:r>
              <a:rPr lang="ja-JP" altLang="en-US" sz="2000">
                <a:latin typeface="HaranoAjiMincho-Regular-Identity-H"/>
              </a:rPr>
              <a:t>楽曲名</a:t>
            </a:r>
            <a:endParaRPr lang="en-US" altLang="ja-JP" sz="2000" dirty="0">
              <a:latin typeface="HaranoAjiMincho-Regular-Identity-H"/>
            </a:endParaRPr>
          </a:p>
          <a:p>
            <a:pPr marL="800100" lvl="1" indent="-342900">
              <a:lnSpc>
                <a:spcPct val="150000"/>
              </a:lnSpc>
              <a:buFont typeface="Arial" panose="020B0604020202020204" pitchFamily="34" charset="0"/>
              <a:buChar char="•"/>
            </a:pPr>
            <a:r>
              <a:rPr lang="ja-JP" altLang="en-US" sz="2000">
                <a:latin typeface="HaranoAjiMincho-Regular-Identity-H"/>
              </a:rPr>
              <a:t>メタデータ（曲の長さなど）</a:t>
            </a:r>
            <a:endParaRPr lang="en-US" altLang="ja-JP" sz="2000" dirty="0">
              <a:latin typeface="HaranoAjiMincho-Regular-Identity-H"/>
            </a:endParaRPr>
          </a:p>
          <a:p>
            <a:pPr marL="800100" lvl="1" indent="-342900">
              <a:lnSpc>
                <a:spcPct val="150000"/>
              </a:lnSpc>
              <a:buFont typeface="Arial" panose="020B0604020202020204" pitchFamily="34" charset="0"/>
              <a:buChar char="•"/>
            </a:pPr>
            <a:r>
              <a:rPr lang="ja-JP" altLang="en-US" sz="2000">
                <a:latin typeface="HaranoAjiMincho-Regular-Identity-H"/>
              </a:rPr>
              <a:t>楽曲の特徴情報</a:t>
            </a:r>
            <a:endParaRPr lang="en-US" altLang="ja-JP" sz="2000" dirty="0">
              <a:latin typeface="HaranoAjiMincho-Regular-Identity-H"/>
            </a:endParaRPr>
          </a:p>
        </p:txBody>
      </p:sp>
      <p:sp>
        <p:nvSpPr>
          <p:cNvPr id="28" name="正方形/長方形 27">
            <a:extLst>
              <a:ext uri="{FF2B5EF4-FFF2-40B4-BE49-F238E27FC236}">
                <a16:creationId xmlns:a16="http://schemas.microsoft.com/office/drawing/2014/main" id="{6C1DAA9F-B589-2620-D46B-B74854641EC5}"/>
              </a:ext>
            </a:extLst>
          </p:cNvPr>
          <p:cNvSpPr/>
          <p:nvPr/>
        </p:nvSpPr>
        <p:spPr>
          <a:xfrm>
            <a:off x="659656" y="6271895"/>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0BF08962-6A21-543C-96D0-9E5D4F101A38}"/>
              </a:ext>
            </a:extLst>
          </p:cNvPr>
          <p:cNvSpPr/>
          <p:nvPr/>
        </p:nvSpPr>
        <p:spPr>
          <a:xfrm>
            <a:off x="3173462"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207D16EB-E259-E0C0-5806-E1EF1551BE5B}"/>
              </a:ext>
            </a:extLst>
          </p:cNvPr>
          <p:cNvSpPr/>
          <p:nvPr/>
        </p:nvSpPr>
        <p:spPr>
          <a:xfrm>
            <a:off x="5687268" y="6268720"/>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31" name="正方形/長方形 30">
            <a:extLst>
              <a:ext uri="{FF2B5EF4-FFF2-40B4-BE49-F238E27FC236}">
                <a16:creationId xmlns:a16="http://schemas.microsoft.com/office/drawing/2014/main" id="{96F9C4C3-49FD-9BCB-EFD0-C3CF6117DB2C}"/>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sp>
        <p:nvSpPr>
          <p:cNvPr id="35" name="テキスト ボックス 34">
            <a:extLst>
              <a:ext uri="{FF2B5EF4-FFF2-40B4-BE49-F238E27FC236}">
                <a16:creationId xmlns:a16="http://schemas.microsoft.com/office/drawing/2014/main" id="{DAF54CFC-D0F9-A15A-290B-1B8DBEB94A80}"/>
              </a:ext>
            </a:extLst>
          </p:cNvPr>
          <p:cNvSpPr txBox="1"/>
          <p:nvPr/>
        </p:nvSpPr>
        <p:spPr>
          <a:xfrm>
            <a:off x="557214" y="4114072"/>
            <a:ext cx="5267642" cy="1433149"/>
          </a:xfrm>
          <a:prstGeom prst="rect">
            <a:avLst/>
          </a:prstGeom>
          <a:noFill/>
        </p:spPr>
        <p:txBody>
          <a:bodyPr wrap="square" rtlCol="0">
            <a:spAutoFit/>
          </a:bodyPr>
          <a:lstStyle/>
          <a:p>
            <a:pPr>
              <a:lnSpc>
                <a:spcPct val="150000"/>
              </a:lnSpc>
            </a:pPr>
            <a:r>
              <a:rPr lang="ja-JP" altLang="en-US" sz="2000">
                <a:latin typeface="HaranoAjiMincho-Regular-Identity-H"/>
              </a:rPr>
              <a:t>楽曲の特徴情報は以下の</a:t>
            </a:r>
            <a:r>
              <a:rPr lang="en-US" altLang="ja-JP" sz="2000" dirty="0">
                <a:latin typeface="HaranoAjiMincho-Regular-Identity-H"/>
              </a:rPr>
              <a:t>2</a:t>
            </a:r>
            <a:r>
              <a:rPr lang="ja-JP" altLang="en-US" sz="2000">
                <a:latin typeface="HaranoAjiMincho-Regular-Identity-H"/>
              </a:rPr>
              <a:t>要素で分けて収集</a:t>
            </a:r>
            <a:endParaRPr lang="en-US" altLang="ja-JP" sz="2000" dirty="0">
              <a:latin typeface="HaranoAjiMincho-Regular-Identity-H"/>
            </a:endParaRPr>
          </a:p>
          <a:p>
            <a:pPr>
              <a:lnSpc>
                <a:spcPct val="150000"/>
              </a:lnSpc>
            </a:pPr>
            <a:r>
              <a:rPr lang="ja-JP" altLang="en-US" sz="2000" b="0" i="0" u="none" strike="noStrike" baseline="0">
                <a:latin typeface="HaranoAjiMincho-Regular-Identity-H"/>
              </a:rPr>
              <a:t>　一般的な要素（</a:t>
            </a:r>
            <a:r>
              <a:rPr lang="ja-JP" altLang="en-US" sz="2000">
                <a:latin typeface="HaranoAjiMincho-Regular-Identity-H"/>
              </a:rPr>
              <a:t>テンポ、ジャンル）</a:t>
            </a:r>
            <a:endParaRPr lang="en-US" altLang="ja-JP" sz="2000" dirty="0">
              <a:latin typeface="HaranoAjiMincho-Regular-Identity-H"/>
            </a:endParaRPr>
          </a:p>
          <a:p>
            <a:pPr>
              <a:lnSpc>
                <a:spcPct val="150000"/>
              </a:lnSpc>
            </a:pPr>
            <a:r>
              <a:rPr lang="ja-JP" altLang="en-US" sz="2000">
                <a:latin typeface="HaranoAjiMincho-Regular-Identity-H"/>
              </a:rPr>
              <a:t>　</a:t>
            </a:r>
            <a:r>
              <a:rPr lang="en-US" altLang="ja-JP" sz="2000" dirty="0">
                <a:latin typeface="HaranoAjiMincho-Regular-Identity-H"/>
              </a:rPr>
              <a:t>Spotify</a:t>
            </a:r>
            <a:r>
              <a:rPr lang="ja-JP" altLang="en-US" sz="2000">
                <a:latin typeface="HaranoAjiMincho-Regular-Identity-H"/>
              </a:rPr>
              <a:t>独自の評価項目（</a:t>
            </a:r>
            <a:r>
              <a:rPr lang="en-US" altLang="ja-JP" sz="2000" dirty="0" err="1">
                <a:latin typeface="HaranoAjiMincho-Regular-Identity-H"/>
              </a:rPr>
              <a:t>energy,dance</a:t>
            </a:r>
            <a:r>
              <a:rPr lang="en-US" altLang="ja-JP" sz="2000" dirty="0">
                <a:latin typeface="HaranoAjiMincho-Regular-Identity-H"/>
              </a:rPr>
              <a:t>)</a:t>
            </a:r>
          </a:p>
        </p:txBody>
      </p:sp>
      <p:graphicFrame>
        <p:nvGraphicFramePr>
          <p:cNvPr id="3" name="表 2">
            <a:extLst>
              <a:ext uri="{FF2B5EF4-FFF2-40B4-BE49-F238E27FC236}">
                <a16:creationId xmlns:a16="http://schemas.microsoft.com/office/drawing/2014/main" id="{FB96D8B4-A2E4-2262-74BE-967514E84C74}"/>
              </a:ext>
            </a:extLst>
          </p:cNvPr>
          <p:cNvGraphicFramePr>
            <a:graphicFrameLocks noGrp="1"/>
          </p:cNvGraphicFramePr>
          <p:nvPr>
            <p:extLst>
              <p:ext uri="{D42A27DB-BD31-4B8C-83A1-F6EECF244321}">
                <p14:modId xmlns:p14="http://schemas.microsoft.com/office/powerpoint/2010/main" val="141221513"/>
              </p:ext>
            </p:extLst>
          </p:nvPr>
        </p:nvGraphicFramePr>
        <p:xfrm>
          <a:off x="5914582" y="1932436"/>
          <a:ext cx="6161386" cy="3713841"/>
        </p:xfrm>
        <a:graphic>
          <a:graphicData uri="http://schemas.openxmlformats.org/drawingml/2006/table">
            <a:tbl>
              <a:tblPr firstRow="1" bandRow="1">
                <a:tableStyleId>{5C22544A-7EE6-4342-B048-85BDC9FD1C3A}</a:tableStyleId>
              </a:tblPr>
              <a:tblGrid>
                <a:gridCol w="1603883">
                  <a:extLst>
                    <a:ext uri="{9D8B030D-6E8A-4147-A177-3AD203B41FA5}">
                      <a16:colId xmlns:a16="http://schemas.microsoft.com/office/drawing/2014/main" val="2586375060"/>
                    </a:ext>
                  </a:extLst>
                </a:gridCol>
                <a:gridCol w="1908853">
                  <a:extLst>
                    <a:ext uri="{9D8B030D-6E8A-4147-A177-3AD203B41FA5}">
                      <a16:colId xmlns:a16="http://schemas.microsoft.com/office/drawing/2014/main" val="2418253400"/>
                    </a:ext>
                  </a:extLst>
                </a:gridCol>
                <a:gridCol w="2648650">
                  <a:extLst>
                    <a:ext uri="{9D8B030D-6E8A-4147-A177-3AD203B41FA5}">
                      <a16:colId xmlns:a16="http://schemas.microsoft.com/office/drawing/2014/main" val="872487963"/>
                    </a:ext>
                  </a:extLst>
                </a:gridCol>
              </a:tblGrid>
              <a:tr h="412649">
                <a:tc>
                  <a:txBody>
                    <a:bodyPr/>
                    <a:lstStyle/>
                    <a:p>
                      <a:r>
                        <a:rPr kumimoji="1" lang="ja-JP" altLang="en-US" dirty="0"/>
                        <a:t>要素名</a:t>
                      </a:r>
                      <a:endParaRPr kumimoji="1" lang="en-US" altLang="ja-JP" dirty="0"/>
                    </a:p>
                  </a:txBody>
                  <a:tcPr/>
                </a:tc>
                <a:tc>
                  <a:txBody>
                    <a:bodyPr/>
                    <a:lstStyle/>
                    <a:p>
                      <a:r>
                        <a:rPr kumimoji="1" lang="ja-JP" altLang="en-US" dirty="0"/>
                        <a:t>型</a:t>
                      </a:r>
                      <a:r>
                        <a:rPr kumimoji="1" lang="en-US" altLang="ja-JP" dirty="0"/>
                        <a:t>/</a:t>
                      </a:r>
                      <a:r>
                        <a:rPr kumimoji="1" lang="ja-JP" altLang="en-US" dirty="0"/>
                        <a:t>範囲</a:t>
                      </a:r>
                    </a:p>
                  </a:txBody>
                  <a:tcPr/>
                </a:tc>
                <a:tc>
                  <a:txBody>
                    <a:bodyPr/>
                    <a:lstStyle/>
                    <a:p>
                      <a:r>
                        <a:rPr kumimoji="1" lang="ja-JP" altLang="en-US" dirty="0"/>
                        <a:t>説明</a:t>
                      </a:r>
                    </a:p>
                  </a:txBody>
                  <a:tcPr/>
                </a:tc>
                <a:extLst>
                  <a:ext uri="{0D108BD9-81ED-4DB2-BD59-A6C34878D82A}">
                    <a16:rowId xmlns:a16="http://schemas.microsoft.com/office/drawing/2014/main" val="2703990146"/>
                  </a:ext>
                </a:extLst>
              </a:tr>
              <a:tr h="412649">
                <a:tc>
                  <a:txBody>
                    <a:bodyPr/>
                    <a:lstStyle/>
                    <a:p>
                      <a:r>
                        <a:rPr kumimoji="1" lang="en-US" altLang="ja-JP" sz="2000" dirty="0"/>
                        <a:t>name</a:t>
                      </a:r>
                      <a:endParaRPr kumimoji="1" lang="ja-JP" altLang="en-US" sz="2000" dirty="0"/>
                    </a:p>
                  </a:txBody>
                  <a:tcPr/>
                </a:tc>
                <a:tc>
                  <a:txBody>
                    <a:bodyPr/>
                    <a:lstStyle/>
                    <a:p>
                      <a:r>
                        <a:rPr kumimoji="1" lang="en-US" altLang="ja-JP" sz="2000" dirty="0"/>
                        <a:t>string</a:t>
                      </a:r>
                      <a:endParaRPr kumimoji="1" lang="ja-JP" altLang="en-US" sz="2000" dirty="0"/>
                    </a:p>
                  </a:txBody>
                  <a:tcPr/>
                </a:tc>
                <a:tc>
                  <a:txBody>
                    <a:bodyPr/>
                    <a:lstStyle/>
                    <a:p>
                      <a:r>
                        <a:rPr kumimoji="1" lang="ja-JP" altLang="en-US" sz="2000" dirty="0"/>
                        <a:t>トラック名</a:t>
                      </a:r>
                    </a:p>
                  </a:txBody>
                  <a:tcPr/>
                </a:tc>
                <a:extLst>
                  <a:ext uri="{0D108BD9-81ED-4DB2-BD59-A6C34878D82A}">
                    <a16:rowId xmlns:a16="http://schemas.microsoft.com/office/drawing/2014/main" val="2947477581"/>
                  </a:ext>
                </a:extLst>
              </a:tr>
              <a:tr h="412649">
                <a:tc>
                  <a:txBody>
                    <a:bodyPr/>
                    <a:lstStyle/>
                    <a:p>
                      <a:r>
                        <a:rPr kumimoji="1" lang="en-US" altLang="ja-JP" sz="2000" dirty="0"/>
                        <a:t>id</a:t>
                      </a:r>
                      <a:endParaRPr kumimoji="1" lang="ja-JP" altLang="en-US" sz="2000" dirty="0"/>
                    </a:p>
                  </a:txBody>
                  <a:tcPr/>
                </a:tc>
                <a:tc>
                  <a:txBody>
                    <a:bodyPr/>
                    <a:lstStyle/>
                    <a:p>
                      <a:r>
                        <a:rPr kumimoji="1" lang="en-US" altLang="ja-JP" sz="2000" dirty="0"/>
                        <a:t>string</a:t>
                      </a:r>
                      <a:endParaRPr kumimoji="1" lang="ja-JP" altLang="en-US" sz="2000" dirty="0"/>
                    </a:p>
                  </a:txBody>
                  <a:tcPr/>
                </a:tc>
                <a:tc>
                  <a:txBody>
                    <a:bodyPr/>
                    <a:lstStyle/>
                    <a:p>
                      <a:r>
                        <a:rPr kumimoji="1" lang="en-US" altLang="ja-JP" sz="2000" dirty="0"/>
                        <a:t>Spotify</a:t>
                      </a:r>
                      <a:r>
                        <a:rPr kumimoji="1" lang="ja-JP" altLang="en-US" sz="2000" dirty="0"/>
                        <a:t>内のトラック</a:t>
                      </a:r>
                      <a:r>
                        <a:rPr kumimoji="1" lang="en-US" altLang="ja-JP" sz="2000" dirty="0"/>
                        <a:t>id</a:t>
                      </a:r>
                      <a:endParaRPr kumimoji="1" lang="ja-JP" altLang="en-US" sz="2000" dirty="0"/>
                    </a:p>
                  </a:txBody>
                  <a:tcPr/>
                </a:tc>
                <a:extLst>
                  <a:ext uri="{0D108BD9-81ED-4DB2-BD59-A6C34878D82A}">
                    <a16:rowId xmlns:a16="http://schemas.microsoft.com/office/drawing/2014/main" val="1879542506"/>
                  </a:ext>
                </a:extLst>
              </a:tr>
              <a:tr h="412649">
                <a:tc>
                  <a:txBody>
                    <a:bodyPr/>
                    <a:lstStyle/>
                    <a:p>
                      <a:r>
                        <a:rPr kumimoji="1" lang="en-US" altLang="ja-JP" sz="2000" dirty="0"/>
                        <a:t>popularity</a:t>
                      </a:r>
                      <a:endParaRPr kumimoji="1" lang="ja-JP" altLang="en-US" sz="2000" dirty="0"/>
                    </a:p>
                  </a:txBody>
                  <a:tcPr/>
                </a:tc>
                <a:tc>
                  <a:txBody>
                    <a:bodyPr/>
                    <a:lstStyle/>
                    <a:p>
                      <a:r>
                        <a:rPr kumimoji="1" lang="en-US" altLang="ja-JP" sz="2000" dirty="0"/>
                        <a:t>integer(0-100)</a:t>
                      </a:r>
                      <a:endParaRPr kumimoji="1" lang="ja-JP" altLang="en-US" sz="2000" dirty="0"/>
                    </a:p>
                  </a:txBody>
                  <a:tcPr/>
                </a:tc>
                <a:tc>
                  <a:txBody>
                    <a:bodyPr/>
                    <a:lstStyle/>
                    <a:p>
                      <a:r>
                        <a:rPr kumimoji="1" lang="ja-JP" altLang="en-US" sz="2000" dirty="0"/>
                        <a:t>トラックの人気度</a:t>
                      </a:r>
                    </a:p>
                  </a:txBody>
                  <a:tcPr/>
                </a:tc>
                <a:extLst>
                  <a:ext uri="{0D108BD9-81ED-4DB2-BD59-A6C34878D82A}">
                    <a16:rowId xmlns:a16="http://schemas.microsoft.com/office/drawing/2014/main" val="2444143818"/>
                  </a:ext>
                </a:extLst>
              </a:tr>
              <a:tr h="412649">
                <a:tc>
                  <a:txBody>
                    <a:bodyPr/>
                    <a:lstStyle/>
                    <a:p>
                      <a:r>
                        <a:rPr kumimoji="1" lang="en-US" altLang="ja-JP" sz="2000" dirty="0" err="1"/>
                        <a:t>duration_ms</a:t>
                      </a:r>
                      <a:endParaRPr kumimoji="1" lang="ja-JP" altLang="en-US" sz="2000" dirty="0"/>
                    </a:p>
                  </a:txBody>
                  <a:tcPr/>
                </a:tc>
                <a:tc>
                  <a:txBody>
                    <a:bodyPr/>
                    <a:lstStyle/>
                    <a:p>
                      <a:r>
                        <a:rPr kumimoji="1" lang="en-US" altLang="ja-JP" sz="2000" dirty="0"/>
                        <a:t>integer(</a:t>
                      </a:r>
                      <a:r>
                        <a:rPr kumimoji="1" lang="ja-JP" altLang="en-US" sz="2000" dirty="0"/>
                        <a:t>ミリ秒</a:t>
                      </a:r>
                      <a:r>
                        <a:rPr kumimoji="1" lang="en-US" altLang="ja-JP" sz="2000" dirty="0"/>
                        <a:t>)</a:t>
                      </a:r>
                    </a:p>
                  </a:txBody>
                  <a:tcPr/>
                </a:tc>
                <a:tc>
                  <a:txBody>
                    <a:bodyPr/>
                    <a:lstStyle/>
                    <a:p>
                      <a:r>
                        <a:rPr kumimoji="1" lang="ja-JP" altLang="en-US" sz="2000" dirty="0"/>
                        <a:t>トラックの長さ</a:t>
                      </a:r>
                    </a:p>
                  </a:txBody>
                  <a:tcPr/>
                </a:tc>
                <a:extLst>
                  <a:ext uri="{0D108BD9-81ED-4DB2-BD59-A6C34878D82A}">
                    <a16:rowId xmlns:a16="http://schemas.microsoft.com/office/drawing/2014/main" val="3115181346"/>
                  </a:ext>
                </a:extLst>
              </a:tr>
              <a:tr h="412649">
                <a:tc>
                  <a:txBody>
                    <a:bodyPr/>
                    <a:lstStyle/>
                    <a:p>
                      <a:r>
                        <a:rPr kumimoji="1" lang="en-US" altLang="ja-JP" sz="2000" dirty="0" err="1"/>
                        <a:t>preview_url</a:t>
                      </a:r>
                      <a:endParaRPr kumimoji="1" lang="ja-JP" altLang="en-US" sz="2000" dirty="0"/>
                    </a:p>
                  </a:txBody>
                  <a:tcPr/>
                </a:tc>
                <a:tc>
                  <a:txBody>
                    <a:bodyPr/>
                    <a:lstStyle/>
                    <a:p>
                      <a:r>
                        <a:rPr kumimoji="1" lang="en-US" altLang="ja-JP" sz="2000" dirty="0"/>
                        <a:t>string(URL)</a:t>
                      </a:r>
                      <a:endParaRPr kumimoji="1" lang="ja-JP" altLang="en-US" sz="2000" dirty="0"/>
                    </a:p>
                  </a:txBody>
                  <a:tcPr/>
                </a:tc>
                <a:tc>
                  <a:txBody>
                    <a:bodyPr/>
                    <a:lstStyle/>
                    <a:p>
                      <a:r>
                        <a:rPr kumimoji="1" lang="ja-JP" altLang="en-US" sz="2000" dirty="0"/>
                        <a:t>試聴用のリンク</a:t>
                      </a:r>
                    </a:p>
                  </a:txBody>
                  <a:tcPr/>
                </a:tc>
                <a:extLst>
                  <a:ext uri="{0D108BD9-81ED-4DB2-BD59-A6C34878D82A}">
                    <a16:rowId xmlns:a16="http://schemas.microsoft.com/office/drawing/2014/main" val="3154795291"/>
                  </a:ext>
                </a:extLst>
              </a:tr>
              <a:tr h="412649">
                <a:tc>
                  <a:txBody>
                    <a:bodyPr/>
                    <a:lstStyle/>
                    <a:p>
                      <a:r>
                        <a:rPr kumimoji="1" lang="en-US" altLang="ja-JP" sz="2000" dirty="0"/>
                        <a:t>Energy</a:t>
                      </a:r>
                      <a:endParaRPr kumimoji="1" lang="ja-JP" altLang="en-US" sz="2000" dirty="0"/>
                    </a:p>
                  </a:txBody>
                  <a:tcPr/>
                </a:tc>
                <a:tc>
                  <a:txBody>
                    <a:bodyPr/>
                    <a:lstStyle/>
                    <a:p>
                      <a:r>
                        <a:rPr kumimoji="1" lang="en-US" altLang="ja-JP" sz="2000" dirty="0"/>
                        <a:t>float(0-1)</a:t>
                      </a:r>
                      <a:endParaRPr kumimoji="1" lang="ja-JP" altLang="en-US" sz="2000" dirty="0"/>
                    </a:p>
                  </a:txBody>
                  <a:tcPr/>
                </a:tc>
                <a:tc>
                  <a:txBody>
                    <a:bodyPr/>
                    <a:lstStyle/>
                    <a:p>
                      <a:r>
                        <a:rPr kumimoji="1" lang="ja-JP" altLang="en-US" sz="2000" dirty="0"/>
                        <a:t>エネルギー指標</a:t>
                      </a:r>
                    </a:p>
                  </a:txBody>
                  <a:tcPr/>
                </a:tc>
                <a:extLst>
                  <a:ext uri="{0D108BD9-81ED-4DB2-BD59-A6C34878D82A}">
                    <a16:rowId xmlns:a16="http://schemas.microsoft.com/office/drawing/2014/main" val="3414544863"/>
                  </a:ext>
                </a:extLst>
              </a:tr>
              <a:tr h="412649">
                <a:tc>
                  <a:txBody>
                    <a:bodyPr/>
                    <a:lstStyle/>
                    <a:p>
                      <a:r>
                        <a:rPr kumimoji="1" lang="en-US" altLang="ja-JP" sz="2000" dirty="0"/>
                        <a:t>valance</a:t>
                      </a:r>
                      <a:endParaRPr kumimoji="1" lang="ja-JP" altLang="en-US" sz="2000" dirty="0"/>
                    </a:p>
                  </a:txBody>
                  <a:tcPr/>
                </a:tc>
                <a:tc>
                  <a:txBody>
                    <a:bodyPr/>
                    <a:lstStyle/>
                    <a:p>
                      <a:r>
                        <a:rPr kumimoji="1" lang="en-US" altLang="ja-JP" sz="2000" dirty="0"/>
                        <a:t>float(0-1)</a:t>
                      </a:r>
                      <a:endParaRPr kumimoji="1" lang="ja-JP" altLang="en-US" sz="2000" dirty="0"/>
                    </a:p>
                  </a:txBody>
                  <a:tcPr/>
                </a:tc>
                <a:tc>
                  <a:txBody>
                    <a:bodyPr/>
                    <a:lstStyle/>
                    <a:p>
                      <a:r>
                        <a:rPr kumimoji="1" lang="ja-JP" altLang="en-US" sz="2000"/>
                        <a:t>ポジティブさの指標</a:t>
                      </a:r>
                      <a:endParaRPr kumimoji="1" lang="ja-JP" altLang="en-US" sz="2000" dirty="0"/>
                    </a:p>
                  </a:txBody>
                  <a:tcPr/>
                </a:tc>
                <a:extLst>
                  <a:ext uri="{0D108BD9-81ED-4DB2-BD59-A6C34878D82A}">
                    <a16:rowId xmlns:a16="http://schemas.microsoft.com/office/drawing/2014/main" val="57512785"/>
                  </a:ext>
                </a:extLst>
              </a:tr>
              <a:tr h="412649">
                <a:tc>
                  <a:txBody>
                    <a:bodyPr/>
                    <a:lstStyle/>
                    <a:p>
                      <a:r>
                        <a:rPr kumimoji="1" lang="en-US" altLang="ja-JP" sz="2000" dirty="0"/>
                        <a:t>tempo</a:t>
                      </a:r>
                      <a:endParaRPr kumimoji="1" lang="ja-JP" altLang="en-US" sz="2000" dirty="0"/>
                    </a:p>
                  </a:txBody>
                  <a:tcPr/>
                </a:tc>
                <a:tc>
                  <a:txBody>
                    <a:bodyPr/>
                    <a:lstStyle/>
                    <a:p>
                      <a:r>
                        <a:rPr kumimoji="1" lang="en-US" altLang="ja-JP" sz="2000" dirty="0"/>
                        <a:t>float(BPM)</a:t>
                      </a:r>
                      <a:endParaRPr kumimoji="1" lang="ja-JP" altLang="en-US" sz="2000" dirty="0"/>
                    </a:p>
                  </a:txBody>
                  <a:tcPr/>
                </a:tc>
                <a:tc>
                  <a:txBody>
                    <a:bodyPr/>
                    <a:lstStyle/>
                    <a:p>
                      <a:r>
                        <a:rPr kumimoji="1" lang="ja-JP" altLang="en-US" sz="2000" dirty="0"/>
                        <a:t>テンポ（</a:t>
                      </a:r>
                      <a:r>
                        <a:rPr kumimoji="1" lang="en-US" altLang="ja-JP" sz="2000" dirty="0"/>
                        <a:t>BPM)</a:t>
                      </a:r>
                      <a:endParaRPr kumimoji="1" lang="ja-JP" altLang="en-US" sz="2000" dirty="0"/>
                    </a:p>
                  </a:txBody>
                  <a:tcPr/>
                </a:tc>
                <a:extLst>
                  <a:ext uri="{0D108BD9-81ED-4DB2-BD59-A6C34878D82A}">
                    <a16:rowId xmlns:a16="http://schemas.microsoft.com/office/drawing/2014/main" val="335923493"/>
                  </a:ext>
                </a:extLst>
              </a:tr>
            </a:tbl>
          </a:graphicData>
        </a:graphic>
      </p:graphicFrame>
      <p:sp>
        <p:nvSpPr>
          <p:cNvPr id="4" name="正方形/長方形 3">
            <a:extLst>
              <a:ext uri="{FF2B5EF4-FFF2-40B4-BE49-F238E27FC236}">
                <a16:creationId xmlns:a16="http://schemas.microsoft.com/office/drawing/2014/main" id="{623273DE-DDC3-A228-F547-4FB044670DC1}"/>
              </a:ext>
            </a:extLst>
          </p:cNvPr>
          <p:cNvSpPr/>
          <p:nvPr/>
        </p:nvSpPr>
        <p:spPr>
          <a:xfrm>
            <a:off x="5914582" y="1234141"/>
            <a:ext cx="6161386" cy="49557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1800" b="1" i="0" u="none" strike="noStrike" baseline="0" dirty="0">
                <a:latin typeface="CMR8"/>
              </a:rPr>
              <a:t>Spotify Web API </a:t>
            </a:r>
            <a:r>
              <a:rPr lang="ja-JP" altLang="en-US" sz="1800" b="1" i="0" u="none" strike="noStrike" baseline="0" dirty="0">
                <a:latin typeface="HaranoAjiMincho-Regular-Identity-H"/>
              </a:rPr>
              <a:t>から取得する主な楽曲情報の例</a:t>
            </a:r>
            <a:endParaRPr kumimoji="1" lang="ja-JP" altLang="en-US" b="1" dirty="0"/>
          </a:p>
        </p:txBody>
      </p:sp>
      <p:cxnSp>
        <p:nvCxnSpPr>
          <p:cNvPr id="5" name="直線コネクタ 4">
            <a:extLst>
              <a:ext uri="{FF2B5EF4-FFF2-40B4-BE49-F238E27FC236}">
                <a16:creationId xmlns:a16="http://schemas.microsoft.com/office/drawing/2014/main" id="{44226205-EE66-763B-FAE3-3225F5C8BC04}"/>
              </a:ext>
            </a:extLst>
          </p:cNvPr>
          <p:cNvCxnSpPr>
            <a:cxnSpLocks/>
          </p:cNvCxnSpPr>
          <p:nvPr/>
        </p:nvCxnSpPr>
        <p:spPr>
          <a:xfrm>
            <a:off x="557213" y="4114072"/>
            <a:ext cx="5054789" cy="0"/>
          </a:xfrm>
          <a:prstGeom prst="line">
            <a:avLst/>
          </a:prstGeom>
          <a:ln w="4445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6" name="円/楕円 5">
            <a:extLst>
              <a:ext uri="{FF2B5EF4-FFF2-40B4-BE49-F238E27FC236}">
                <a16:creationId xmlns:a16="http://schemas.microsoft.com/office/drawing/2014/main" id="{89F67789-1284-53EE-23EC-6C5E7C4625EE}"/>
              </a:ext>
            </a:extLst>
          </p:cNvPr>
          <p:cNvSpPr/>
          <p:nvPr/>
        </p:nvSpPr>
        <p:spPr>
          <a:xfrm>
            <a:off x="625423" y="4787247"/>
            <a:ext cx="162233" cy="16223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6">
            <a:extLst>
              <a:ext uri="{FF2B5EF4-FFF2-40B4-BE49-F238E27FC236}">
                <a16:creationId xmlns:a16="http://schemas.microsoft.com/office/drawing/2014/main" id="{638D4625-2F20-3568-279E-F4BD97B788F9}"/>
              </a:ext>
            </a:extLst>
          </p:cNvPr>
          <p:cNvSpPr/>
          <p:nvPr/>
        </p:nvSpPr>
        <p:spPr>
          <a:xfrm>
            <a:off x="625423" y="5259826"/>
            <a:ext cx="162233" cy="162233"/>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635208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F70D7174-067F-663F-F9DD-A4C777CF2DA6}"/>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F2C705B2-0111-A784-2D7F-D0F4251CF528}"/>
              </a:ext>
            </a:extLst>
          </p:cNvPr>
          <p:cNvSpPr>
            <a:spLocks noGrp="1"/>
          </p:cNvSpPr>
          <p:nvPr>
            <p:ph type="ctrTitle"/>
          </p:nvPr>
        </p:nvSpPr>
        <p:spPr>
          <a:xfrm>
            <a:off x="557212" y="1122362"/>
            <a:ext cx="7995523" cy="838200"/>
          </a:xfrm>
        </p:spPr>
        <p:txBody>
          <a:bodyPr>
            <a:noAutofit/>
          </a:bodyPr>
          <a:lstStyle/>
          <a:p>
            <a:pPr algn="l"/>
            <a:r>
              <a:rPr kumimoji="1" lang="en-US" altLang="ja-JP" sz="2800" b="1" u="sng" dirty="0"/>
              <a:t>DCASE</a:t>
            </a:r>
            <a:r>
              <a:rPr lang="ja-JP" altLang="en-US" sz="2800" b="1" u="sng" dirty="0"/>
              <a:t>が公開する注釈付きデータセットを使用</a:t>
            </a:r>
            <a:endParaRPr kumimoji="1" lang="ja-JP" altLang="en-US" sz="2800" b="1" u="sng" dirty="0"/>
          </a:p>
        </p:txBody>
      </p:sp>
      <p:sp>
        <p:nvSpPr>
          <p:cNvPr id="9" name="楕円 8">
            <a:extLst>
              <a:ext uri="{FF2B5EF4-FFF2-40B4-BE49-F238E27FC236}">
                <a16:creationId xmlns:a16="http://schemas.microsoft.com/office/drawing/2014/main" id="{25734FAE-2351-7384-CB89-5E6FA71D0B32}"/>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t>11</a:t>
            </a:r>
            <a:endParaRPr kumimoji="1" lang="ja-JP" altLang="en-US" sz="2000" dirty="0"/>
          </a:p>
        </p:txBody>
      </p:sp>
      <p:sp>
        <p:nvSpPr>
          <p:cNvPr id="10" name="正方形/長方形 9">
            <a:extLst>
              <a:ext uri="{FF2B5EF4-FFF2-40B4-BE49-F238E27FC236}">
                <a16:creationId xmlns:a16="http://schemas.microsoft.com/office/drawing/2014/main" id="{4686E505-7373-4F97-394D-E17D4841AAC5}"/>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F0232BD6-5788-49AC-4140-E1FC39936E94}"/>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7004EDE6-70A7-68F2-83CC-F20655E78B47}"/>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76607FA2-3999-3754-86BF-1EC7F5308101}"/>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7A34FF12-D232-15D5-69B5-246C9A056A30}"/>
              </a:ext>
            </a:extLst>
          </p:cNvPr>
          <p:cNvSpPr txBox="1"/>
          <p:nvPr/>
        </p:nvSpPr>
        <p:spPr>
          <a:xfrm>
            <a:off x="557213" y="204789"/>
            <a:ext cx="5345747" cy="523220"/>
          </a:xfrm>
          <a:prstGeom prst="rect">
            <a:avLst/>
          </a:prstGeom>
          <a:noFill/>
        </p:spPr>
        <p:txBody>
          <a:bodyPr wrap="square" rtlCol="0">
            <a:spAutoFit/>
          </a:bodyPr>
          <a:lstStyle/>
          <a:p>
            <a:r>
              <a:rPr lang="ja-JP" altLang="en-US" sz="2800" dirty="0"/>
              <a:t>環境音とメタデータ</a:t>
            </a:r>
            <a:endParaRPr kumimoji="1" lang="ja-JP" altLang="en-US" sz="2800" dirty="0"/>
          </a:p>
        </p:txBody>
      </p:sp>
      <p:sp>
        <p:nvSpPr>
          <p:cNvPr id="25" name="テキスト ボックス 24">
            <a:extLst>
              <a:ext uri="{FF2B5EF4-FFF2-40B4-BE49-F238E27FC236}">
                <a16:creationId xmlns:a16="http://schemas.microsoft.com/office/drawing/2014/main" id="{D19FF861-BCB3-F8D5-456B-0607D55B56B5}"/>
              </a:ext>
            </a:extLst>
          </p:cNvPr>
          <p:cNvSpPr txBox="1"/>
          <p:nvPr/>
        </p:nvSpPr>
        <p:spPr>
          <a:xfrm>
            <a:off x="8965486" y="420139"/>
            <a:ext cx="3466782" cy="400110"/>
          </a:xfrm>
          <a:prstGeom prst="rect">
            <a:avLst/>
          </a:prstGeom>
          <a:noFill/>
        </p:spPr>
        <p:txBody>
          <a:bodyPr wrap="square" rtlCol="0">
            <a:spAutoFit/>
          </a:bodyPr>
          <a:lstStyle/>
          <a:p>
            <a:r>
              <a:rPr kumimoji="1" lang="ja-JP" altLang="en-US" sz="2000"/>
              <a:t>データセット</a:t>
            </a:r>
            <a:r>
              <a:rPr lang="en-US" altLang="ja-JP" sz="2000" dirty="0"/>
              <a:t>3</a:t>
            </a:r>
            <a:r>
              <a:rPr kumimoji="1" lang="en-US" altLang="ja-JP" sz="2000" dirty="0"/>
              <a:t>/5</a:t>
            </a:r>
            <a:endParaRPr kumimoji="1" lang="ja-JP" altLang="en-US" sz="2000" dirty="0"/>
          </a:p>
        </p:txBody>
      </p:sp>
      <p:sp>
        <p:nvSpPr>
          <p:cNvPr id="26" name="テキスト ボックス 25">
            <a:extLst>
              <a:ext uri="{FF2B5EF4-FFF2-40B4-BE49-F238E27FC236}">
                <a16:creationId xmlns:a16="http://schemas.microsoft.com/office/drawing/2014/main" id="{BE8E5AFC-54EC-A1FB-7B9C-4C5ED109B03A}"/>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endParaRPr kumimoji="1" lang="ja-JP" altLang="en-US" dirty="0"/>
          </a:p>
        </p:txBody>
      </p:sp>
      <p:sp>
        <p:nvSpPr>
          <p:cNvPr id="27" name="テキスト ボックス 26">
            <a:extLst>
              <a:ext uri="{FF2B5EF4-FFF2-40B4-BE49-F238E27FC236}">
                <a16:creationId xmlns:a16="http://schemas.microsoft.com/office/drawing/2014/main" id="{697E2BB1-C3C5-234A-74C1-5A428386BA19}"/>
              </a:ext>
            </a:extLst>
          </p:cNvPr>
          <p:cNvSpPr txBox="1"/>
          <p:nvPr/>
        </p:nvSpPr>
        <p:spPr>
          <a:xfrm>
            <a:off x="-785813" y="2091290"/>
            <a:ext cx="9496425" cy="506292"/>
          </a:xfrm>
          <a:prstGeom prst="rect">
            <a:avLst/>
          </a:prstGeom>
          <a:noFill/>
        </p:spPr>
        <p:txBody>
          <a:bodyPr wrap="square" rtlCol="0">
            <a:spAutoFit/>
          </a:bodyPr>
          <a:lstStyle/>
          <a:p>
            <a:pPr lvl="3">
              <a:lnSpc>
                <a:spcPct val="150000"/>
              </a:lnSpc>
            </a:pPr>
            <a:r>
              <a:rPr lang="en-US" altLang="ja-JP" sz="2000" dirty="0"/>
              <a:t>“</a:t>
            </a:r>
            <a:r>
              <a:rPr lang="en-US" altLang="ja-JP" sz="2000" dirty="0" err="1"/>
              <a:t>CochlScene</a:t>
            </a:r>
            <a:r>
              <a:rPr lang="en-US" altLang="ja-JP" sz="2000" dirty="0"/>
              <a:t>: Acquisition of Acoustic Scene Data Using Crowdsourcing”</a:t>
            </a:r>
            <a:r>
              <a:rPr lang="en-US" altLang="ja-JP" sz="2000" baseline="30000" dirty="0"/>
              <a:t> 1</a:t>
            </a:r>
            <a:endParaRPr lang="en-US" altLang="ja-JP" sz="2000" dirty="0"/>
          </a:p>
        </p:txBody>
      </p:sp>
      <p:sp>
        <p:nvSpPr>
          <p:cNvPr id="28" name="正方形/長方形 27">
            <a:extLst>
              <a:ext uri="{FF2B5EF4-FFF2-40B4-BE49-F238E27FC236}">
                <a16:creationId xmlns:a16="http://schemas.microsoft.com/office/drawing/2014/main" id="{6C1DAA9F-B589-2620-D46B-B74854641EC5}"/>
              </a:ext>
            </a:extLst>
          </p:cNvPr>
          <p:cNvSpPr/>
          <p:nvPr/>
        </p:nvSpPr>
        <p:spPr>
          <a:xfrm>
            <a:off x="659656" y="6271895"/>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0BF08962-6A21-543C-96D0-9E5D4F101A38}"/>
              </a:ext>
            </a:extLst>
          </p:cNvPr>
          <p:cNvSpPr/>
          <p:nvPr/>
        </p:nvSpPr>
        <p:spPr>
          <a:xfrm>
            <a:off x="3173462"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207D16EB-E259-E0C0-5806-E1EF1551BE5B}"/>
              </a:ext>
            </a:extLst>
          </p:cNvPr>
          <p:cNvSpPr/>
          <p:nvPr/>
        </p:nvSpPr>
        <p:spPr>
          <a:xfrm>
            <a:off x="5687268" y="6268720"/>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31" name="正方形/長方形 30">
            <a:extLst>
              <a:ext uri="{FF2B5EF4-FFF2-40B4-BE49-F238E27FC236}">
                <a16:creationId xmlns:a16="http://schemas.microsoft.com/office/drawing/2014/main" id="{96F9C4C3-49FD-9BCB-EFD0-C3CF6117DB2C}"/>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sp>
        <p:nvSpPr>
          <p:cNvPr id="35" name="テキスト ボックス 34">
            <a:extLst>
              <a:ext uri="{FF2B5EF4-FFF2-40B4-BE49-F238E27FC236}">
                <a16:creationId xmlns:a16="http://schemas.microsoft.com/office/drawing/2014/main" id="{DAF54CFC-D0F9-A15A-290B-1B8DBEB94A80}"/>
              </a:ext>
            </a:extLst>
          </p:cNvPr>
          <p:cNvSpPr txBox="1"/>
          <p:nvPr/>
        </p:nvSpPr>
        <p:spPr>
          <a:xfrm>
            <a:off x="659656" y="2711912"/>
            <a:ext cx="7468344" cy="1434175"/>
          </a:xfrm>
          <a:prstGeom prst="rect">
            <a:avLst/>
          </a:prstGeom>
          <a:noFill/>
        </p:spPr>
        <p:txBody>
          <a:bodyPr wrap="square" rtlCol="0">
            <a:spAutoFit/>
          </a:bodyPr>
          <a:lstStyle/>
          <a:p>
            <a:pPr>
              <a:lnSpc>
                <a:spcPct val="150000"/>
              </a:lnSpc>
            </a:pPr>
            <a:r>
              <a:rPr lang="ja-JP" altLang="en-US" sz="2000"/>
              <a:t>クラウドソーシングによる環境状況のアノテーション</a:t>
            </a:r>
            <a:endParaRPr lang="en-US" altLang="ja-JP" sz="2000" dirty="0"/>
          </a:p>
          <a:p>
            <a:pPr marL="800100" lvl="1" indent="-342900">
              <a:lnSpc>
                <a:spcPct val="150000"/>
              </a:lnSpc>
              <a:buFont typeface="Arial" panose="020B0604020202020204" pitchFamily="34" charset="0"/>
              <a:buChar char="•"/>
            </a:pPr>
            <a:r>
              <a:rPr lang="ja-JP" altLang="en-US" sz="2000" b="0" i="0" u="none" strike="noStrike" baseline="0">
                <a:latin typeface="HaranoAjiMincho-Regular-Identity-H"/>
              </a:rPr>
              <a:t>オンライン実験において利用しやすい</a:t>
            </a:r>
            <a:endParaRPr lang="en-US" altLang="ja-JP" sz="2000" b="0" i="0" u="none" strike="noStrike" baseline="0" dirty="0">
              <a:latin typeface="HaranoAjiMincho-Regular-Identity-H"/>
            </a:endParaRPr>
          </a:p>
          <a:p>
            <a:pPr marL="800100" lvl="1" indent="-342900">
              <a:lnSpc>
                <a:spcPct val="150000"/>
              </a:lnSpc>
              <a:buFont typeface="Arial" panose="020B0604020202020204" pitchFamily="34" charset="0"/>
              <a:buChar char="•"/>
            </a:pPr>
            <a:r>
              <a:rPr lang="en-US" altLang="ja-JP" sz="2000" dirty="0">
                <a:latin typeface="HaranoAjiMincho-Regular-Identity-H"/>
              </a:rPr>
              <a:t>13</a:t>
            </a:r>
            <a:r>
              <a:rPr lang="ja-JP" altLang="en-US" sz="2000">
                <a:latin typeface="HaranoAjiMincho-Regular-Identity-H"/>
              </a:rPr>
              <a:t>種のシーン分類</a:t>
            </a:r>
            <a:endParaRPr lang="en-US" altLang="ja-JP" sz="2000" dirty="0"/>
          </a:p>
        </p:txBody>
      </p:sp>
      <p:graphicFrame>
        <p:nvGraphicFramePr>
          <p:cNvPr id="3" name="表 2">
            <a:extLst>
              <a:ext uri="{FF2B5EF4-FFF2-40B4-BE49-F238E27FC236}">
                <a16:creationId xmlns:a16="http://schemas.microsoft.com/office/drawing/2014/main" id="{AF43BF03-DD92-4610-5871-E2431162D1BF}"/>
              </a:ext>
            </a:extLst>
          </p:cNvPr>
          <p:cNvGraphicFramePr>
            <a:graphicFrameLocks noGrp="1"/>
          </p:cNvGraphicFramePr>
          <p:nvPr>
            <p:extLst>
              <p:ext uri="{D42A27DB-BD31-4B8C-83A1-F6EECF244321}">
                <p14:modId xmlns:p14="http://schemas.microsoft.com/office/powerpoint/2010/main" val="4288590022"/>
              </p:ext>
            </p:extLst>
          </p:nvPr>
        </p:nvGraphicFramePr>
        <p:xfrm>
          <a:off x="8406872" y="1074714"/>
          <a:ext cx="3514537" cy="4570164"/>
        </p:xfrm>
        <a:graphic>
          <a:graphicData uri="http://schemas.openxmlformats.org/drawingml/2006/table">
            <a:tbl>
              <a:tblPr firstRow="1" bandRow="1">
                <a:tableStyleId>{5C22544A-7EE6-4342-B048-85BDC9FD1C3A}</a:tableStyleId>
              </a:tblPr>
              <a:tblGrid>
                <a:gridCol w="1739229">
                  <a:extLst>
                    <a:ext uri="{9D8B030D-6E8A-4147-A177-3AD203B41FA5}">
                      <a16:colId xmlns:a16="http://schemas.microsoft.com/office/drawing/2014/main" val="2853165591"/>
                    </a:ext>
                  </a:extLst>
                </a:gridCol>
                <a:gridCol w="1775308">
                  <a:extLst>
                    <a:ext uri="{9D8B030D-6E8A-4147-A177-3AD203B41FA5}">
                      <a16:colId xmlns:a16="http://schemas.microsoft.com/office/drawing/2014/main" val="3684430594"/>
                    </a:ext>
                  </a:extLst>
                </a:gridCol>
              </a:tblGrid>
              <a:tr h="485148">
                <a:tc gridSpan="2">
                  <a:txBody>
                    <a:bodyPr/>
                    <a:lstStyle/>
                    <a:p>
                      <a:pPr algn="ctr"/>
                      <a:r>
                        <a:rPr kumimoji="1" lang="ja-JP" altLang="en-US"/>
                        <a:t>シーン分類</a:t>
                      </a:r>
                    </a:p>
                  </a:txBody>
                  <a:tcPr/>
                </a:tc>
                <a:tc hMerge="1">
                  <a:txBody>
                    <a:bodyPr/>
                    <a:lstStyle/>
                    <a:p>
                      <a:endParaRPr kumimoji="1" lang="ja-JP" altLang="en-US"/>
                    </a:p>
                  </a:txBody>
                  <a:tcPr/>
                </a:tc>
                <a:extLst>
                  <a:ext uri="{0D108BD9-81ED-4DB2-BD59-A6C34878D82A}">
                    <a16:rowId xmlns:a16="http://schemas.microsoft.com/office/drawing/2014/main" val="4158575666"/>
                  </a:ext>
                </a:extLst>
              </a:tr>
              <a:tr h="674566">
                <a:tc>
                  <a:txBody>
                    <a:bodyPr/>
                    <a:lstStyle/>
                    <a:p>
                      <a:r>
                        <a:rPr kumimoji="1" lang="en-US" altLang="ja-JP" sz="2000" dirty="0"/>
                        <a:t>Bus</a:t>
                      </a:r>
                    </a:p>
                  </a:txBody>
                  <a:tcPr/>
                </a:tc>
                <a:tc>
                  <a:txBody>
                    <a:bodyPr/>
                    <a:lstStyle/>
                    <a:p>
                      <a:r>
                        <a:rPr kumimoji="1" lang="en-US" altLang="ja-JP" sz="2000" dirty="0" err="1"/>
                        <a:t>Residental</a:t>
                      </a:r>
                      <a:r>
                        <a:rPr kumimoji="1" lang="en-US" altLang="ja-JP" sz="2000" dirty="0"/>
                        <a:t> area</a:t>
                      </a:r>
                      <a:endParaRPr kumimoji="1" lang="ja-JP" altLang="en-US" sz="2000"/>
                    </a:p>
                  </a:txBody>
                  <a:tcPr/>
                </a:tc>
                <a:extLst>
                  <a:ext uri="{0D108BD9-81ED-4DB2-BD59-A6C34878D82A}">
                    <a16:rowId xmlns:a16="http://schemas.microsoft.com/office/drawing/2014/main" val="3605502294"/>
                  </a:ext>
                </a:extLst>
              </a:tr>
              <a:tr h="541882">
                <a:tc>
                  <a:txBody>
                    <a:bodyPr/>
                    <a:lstStyle/>
                    <a:p>
                      <a:r>
                        <a:rPr kumimoji="1" lang="en-US" altLang="ja-JP" sz="2000" dirty="0"/>
                        <a:t>cafe</a:t>
                      </a:r>
                      <a:endParaRPr kumimoji="1" lang="ja-JP" altLang="en-US" sz="2000"/>
                    </a:p>
                  </a:txBody>
                  <a:tcPr/>
                </a:tc>
                <a:tc>
                  <a:txBody>
                    <a:bodyPr/>
                    <a:lstStyle/>
                    <a:p>
                      <a:r>
                        <a:rPr kumimoji="1" lang="en-US" altLang="ja-JP" sz="2000" dirty="0"/>
                        <a:t>restaurant</a:t>
                      </a:r>
                      <a:endParaRPr kumimoji="1" lang="ja-JP" altLang="en-US" sz="2000"/>
                    </a:p>
                  </a:txBody>
                  <a:tcPr/>
                </a:tc>
                <a:extLst>
                  <a:ext uri="{0D108BD9-81ED-4DB2-BD59-A6C34878D82A}">
                    <a16:rowId xmlns:a16="http://schemas.microsoft.com/office/drawing/2014/main" val="760800320"/>
                  </a:ext>
                </a:extLst>
              </a:tr>
              <a:tr h="678307">
                <a:tc>
                  <a:txBody>
                    <a:bodyPr/>
                    <a:lstStyle/>
                    <a:p>
                      <a:r>
                        <a:rPr kumimoji="1" lang="en-US" altLang="ja-JP" sz="2000" dirty="0"/>
                        <a:t>Crowded indoor</a:t>
                      </a:r>
                      <a:endParaRPr kumimoji="1" lang="ja-JP" altLang="en-US" sz="2000"/>
                    </a:p>
                  </a:txBody>
                  <a:tcPr/>
                </a:tc>
                <a:tc>
                  <a:txBody>
                    <a:bodyPr/>
                    <a:lstStyle/>
                    <a:p>
                      <a:r>
                        <a:rPr kumimoji="1" lang="en-US" altLang="ja-JP" sz="2000" dirty="0"/>
                        <a:t>restroom</a:t>
                      </a:r>
                      <a:endParaRPr kumimoji="1" lang="ja-JP" altLang="en-US" sz="2000"/>
                    </a:p>
                  </a:txBody>
                  <a:tcPr/>
                </a:tc>
                <a:extLst>
                  <a:ext uri="{0D108BD9-81ED-4DB2-BD59-A6C34878D82A}">
                    <a16:rowId xmlns:a16="http://schemas.microsoft.com/office/drawing/2014/main" val="1728047039"/>
                  </a:ext>
                </a:extLst>
              </a:tr>
              <a:tr h="541882">
                <a:tc>
                  <a:txBody>
                    <a:bodyPr/>
                    <a:lstStyle/>
                    <a:p>
                      <a:r>
                        <a:rPr kumimoji="1" lang="en-US" altLang="ja-JP" sz="2000" dirty="0"/>
                        <a:t>car</a:t>
                      </a:r>
                      <a:endParaRPr kumimoji="1" lang="ja-JP" altLang="en-US" sz="2000"/>
                    </a:p>
                  </a:txBody>
                  <a:tcPr/>
                </a:tc>
                <a:tc>
                  <a:txBody>
                    <a:bodyPr/>
                    <a:lstStyle/>
                    <a:p>
                      <a:r>
                        <a:rPr kumimoji="1" lang="en-US" altLang="ja-JP" sz="2000" dirty="0"/>
                        <a:t>street</a:t>
                      </a:r>
                      <a:endParaRPr kumimoji="1" lang="ja-JP" altLang="en-US" sz="2000"/>
                    </a:p>
                  </a:txBody>
                  <a:tcPr/>
                </a:tc>
                <a:extLst>
                  <a:ext uri="{0D108BD9-81ED-4DB2-BD59-A6C34878D82A}">
                    <a16:rowId xmlns:a16="http://schemas.microsoft.com/office/drawing/2014/main" val="617719475"/>
                  </a:ext>
                </a:extLst>
              </a:tr>
              <a:tr h="541882">
                <a:tc>
                  <a:txBody>
                    <a:bodyPr/>
                    <a:lstStyle/>
                    <a:p>
                      <a:r>
                        <a:rPr kumimoji="1" lang="en-US" altLang="ja-JP" sz="2000" dirty="0"/>
                        <a:t>elevator</a:t>
                      </a:r>
                      <a:endParaRPr kumimoji="1" lang="ja-JP" altLang="en-US" sz="2000"/>
                    </a:p>
                  </a:txBody>
                  <a:tcPr/>
                </a:tc>
                <a:tc>
                  <a:txBody>
                    <a:bodyPr/>
                    <a:lstStyle/>
                    <a:p>
                      <a:r>
                        <a:rPr kumimoji="1" lang="en-US" altLang="ja-JP" sz="2000" dirty="0"/>
                        <a:t>subway</a:t>
                      </a:r>
                      <a:endParaRPr kumimoji="1" lang="ja-JP" altLang="en-US" sz="2000"/>
                    </a:p>
                  </a:txBody>
                  <a:tcPr/>
                </a:tc>
                <a:extLst>
                  <a:ext uri="{0D108BD9-81ED-4DB2-BD59-A6C34878D82A}">
                    <a16:rowId xmlns:a16="http://schemas.microsoft.com/office/drawing/2014/main" val="3220013505"/>
                  </a:ext>
                </a:extLst>
              </a:tr>
              <a:tr h="541882">
                <a:tc>
                  <a:txBody>
                    <a:bodyPr/>
                    <a:lstStyle/>
                    <a:p>
                      <a:r>
                        <a:rPr kumimoji="1" lang="en-US" altLang="ja-JP" sz="2000" dirty="0"/>
                        <a:t>kitchen</a:t>
                      </a:r>
                      <a:endParaRPr kumimoji="1" lang="ja-JP" altLang="en-US" sz="2000"/>
                    </a:p>
                  </a:txBody>
                  <a:tcPr/>
                </a:tc>
                <a:tc>
                  <a:txBody>
                    <a:bodyPr/>
                    <a:lstStyle/>
                    <a:p>
                      <a:r>
                        <a:rPr kumimoji="1" lang="en-US" altLang="ja-JP" sz="2000" dirty="0"/>
                        <a:t>Subway </a:t>
                      </a:r>
                      <a:r>
                        <a:rPr kumimoji="1" lang="en-US" altLang="ja-JP" sz="2000" dirty="0" err="1"/>
                        <a:t>stadio</a:t>
                      </a:r>
                      <a:endParaRPr kumimoji="1" lang="ja-JP" altLang="en-US" sz="2000"/>
                    </a:p>
                  </a:txBody>
                  <a:tcPr/>
                </a:tc>
                <a:extLst>
                  <a:ext uri="{0D108BD9-81ED-4DB2-BD59-A6C34878D82A}">
                    <a16:rowId xmlns:a16="http://schemas.microsoft.com/office/drawing/2014/main" val="409272424"/>
                  </a:ext>
                </a:extLst>
              </a:tr>
              <a:tr h="541882">
                <a:tc>
                  <a:txBody>
                    <a:bodyPr/>
                    <a:lstStyle/>
                    <a:p>
                      <a:r>
                        <a:rPr kumimoji="1" lang="en-US" altLang="ja-JP" sz="2000" dirty="0"/>
                        <a:t>park</a:t>
                      </a:r>
                      <a:endParaRPr kumimoji="1" lang="ja-JP" altLang="en-US" sz="2000"/>
                    </a:p>
                  </a:txBody>
                  <a:tcPr/>
                </a:tc>
                <a:tc>
                  <a:txBody>
                    <a:bodyPr/>
                    <a:lstStyle/>
                    <a:p>
                      <a:endParaRPr kumimoji="1" lang="ja-JP" altLang="en-US" sz="2000"/>
                    </a:p>
                  </a:txBody>
                  <a:tcPr/>
                </a:tc>
                <a:extLst>
                  <a:ext uri="{0D108BD9-81ED-4DB2-BD59-A6C34878D82A}">
                    <a16:rowId xmlns:a16="http://schemas.microsoft.com/office/drawing/2014/main" val="3756954000"/>
                  </a:ext>
                </a:extLst>
              </a:tr>
            </a:tbl>
          </a:graphicData>
        </a:graphic>
      </p:graphicFrame>
      <p:sp>
        <p:nvSpPr>
          <p:cNvPr id="4" name="正方形/長方形 3">
            <a:extLst>
              <a:ext uri="{FF2B5EF4-FFF2-40B4-BE49-F238E27FC236}">
                <a16:creationId xmlns:a16="http://schemas.microsoft.com/office/drawing/2014/main" id="{D9440450-0182-860C-6A5E-6D2307907364}"/>
              </a:ext>
            </a:extLst>
          </p:cNvPr>
          <p:cNvSpPr/>
          <p:nvPr/>
        </p:nvSpPr>
        <p:spPr>
          <a:xfrm>
            <a:off x="-1" y="5752860"/>
            <a:ext cx="12192000" cy="36933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5" name="テキスト ボックス 4">
            <a:extLst>
              <a:ext uri="{FF2B5EF4-FFF2-40B4-BE49-F238E27FC236}">
                <a16:creationId xmlns:a16="http://schemas.microsoft.com/office/drawing/2014/main" id="{5D6E6B2F-F108-17BC-B227-7557D139F76F}"/>
              </a:ext>
            </a:extLst>
          </p:cNvPr>
          <p:cNvSpPr txBox="1"/>
          <p:nvPr/>
        </p:nvSpPr>
        <p:spPr>
          <a:xfrm>
            <a:off x="4561898" y="5748801"/>
            <a:ext cx="11606258" cy="369332"/>
          </a:xfrm>
          <a:prstGeom prst="rect">
            <a:avLst/>
          </a:prstGeom>
          <a:noFill/>
        </p:spPr>
        <p:txBody>
          <a:bodyPr wrap="square" rtlCol="0">
            <a:spAutoFit/>
          </a:bodyPr>
          <a:lstStyle/>
          <a:p>
            <a:r>
              <a:rPr lang="en-US" altLang="ja-JP" dirty="0"/>
              <a:t>*</a:t>
            </a:r>
            <a:r>
              <a:rPr kumimoji="1" lang="en-US" altLang="ja-JP" dirty="0"/>
              <a:t>1 https://</a:t>
            </a:r>
            <a:r>
              <a:rPr kumimoji="1" lang="en-US" altLang="ja-JP" dirty="0" err="1"/>
              <a:t>dcase-repo.github.io</a:t>
            </a:r>
            <a:r>
              <a:rPr kumimoji="1" lang="en-US" altLang="ja-JP" dirty="0"/>
              <a:t>/</a:t>
            </a:r>
            <a:r>
              <a:rPr kumimoji="1" lang="en-US" altLang="ja-JP" dirty="0" err="1"/>
              <a:t>dcase_datalist</a:t>
            </a:r>
            <a:r>
              <a:rPr kumimoji="1" lang="en-US" altLang="ja-JP" dirty="0"/>
              <a:t>/datasets/scenes/</a:t>
            </a:r>
            <a:r>
              <a:rPr kumimoji="1" lang="en-US" altLang="ja-JP" dirty="0" err="1"/>
              <a:t>cochlscene.html</a:t>
            </a:r>
            <a:endParaRPr kumimoji="1" lang="ja-JP" altLang="en-US" dirty="0"/>
          </a:p>
        </p:txBody>
      </p:sp>
      <p:cxnSp>
        <p:nvCxnSpPr>
          <p:cNvPr id="11" name="直線コネクタ 10">
            <a:extLst>
              <a:ext uri="{FF2B5EF4-FFF2-40B4-BE49-F238E27FC236}">
                <a16:creationId xmlns:a16="http://schemas.microsoft.com/office/drawing/2014/main" id="{7BFFC8E0-7A84-A015-B357-F22C078BBBA3}"/>
              </a:ext>
            </a:extLst>
          </p:cNvPr>
          <p:cNvCxnSpPr/>
          <p:nvPr/>
        </p:nvCxnSpPr>
        <p:spPr>
          <a:xfrm>
            <a:off x="632479" y="4146087"/>
            <a:ext cx="7522697" cy="0"/>
          </a:xfrm>
          <a:prstGeom prst="line">
            <a:avLst/>
          </a:prstGeom>
          <a:ln w="19050">
            <a:solidFill>
              <a:schemeClr val="accent2">
                <a:lumMod val="20000"/>
                <a:lumOff val="80000"/>
              </a:schemeClr>
            </a:solidFill>
          </a:ln>
        </p:spPr>
        <p:style>
          <a:lnRef idx="1">
            <a:schemeClr val="accent1"/>
          </a:lnRef>
          <a:fillRef idx="0">
            <a:schemeClr val="accent1"/>
          </a:fillRef>
          <a:effectRef idx="0">
            <a:schemeClr val="accent1"/>
          </a:effectRef>
          <a:fontRef idx="minor">
            <a:schemeClr val="tx1"/>
          </a:fontRef>
        </p:style>
      </p:cxnSp>
      <p:pic>
        <p:nvPicPr>
          <p:cNvPr id="16" name="図 15" descr="男, 人, 立つ, 女性 が含まれている画像&#10;&#10;AI によって生成されたコンテンツは間違っている可能性があります。">
            <a:extLst>
              <a:ext uri="{FF2B5EF4-FFF2-40B4-BE49-F238E27FC236}">
                <a16:creationId xmlns:a16="http://schemas.microsoft.com/office/drawing/2014/main" id="{FB8EC079-1F9D-EE5C-5CBB-F2621E839D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2960" y="4253862"/>
            <a:ext cx="2060086" cy="1372697"/>
          </a:xfrm>
          <a:prstGeom prst="rect">
            <a:avLst/>
          </a:prstGeom>
        </p:spPr>
      </p:pic>
      <p:pic>
        <p:nvPicPr>
          <p:cNvPr id="18" name="図 17" descr="木製テーブルの上にあるダイニング&#10;&#10;AI によって生成されたコンテンツは間違っている可能性があります。">
            <a:extLst>
              <a:ext uri="{FF2B5EF4-FFF2-40B4-BE49-F238E27FC236}">
                <a16:creationId xmlns:a16="http://schemas.microsoft.com/office/drawing/2014/main" id="{3BFCCBF2-076B-4BCE-57BF-D9EC55C7F1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67407" y="4271658"/>
            <a:ext cx="2059830" cy="1373220"/>
          </a:xfrm>
          <a:prstGeom prst="rect">
            <a:avLst/>
          </a:prstGeom>
        </p:spPr>
      </p:pic>
      <p:pic>
        <p:nvPicPr>
          <p:cNvPr id="21" name="図 20" descr="道路を走っている車&#10;&#10;AI によって生成されたコンテンツは間違っている可能性があります。">
            <a:extLst>
              <a:ext uri="{FF2B5EF4-FFF2-40B4-BE49-F238E27FC236}">
                <a16:creationId xmlns:a16="http://schemas.microsoft.com/office/drawing/2014/main" id="{C61456EB-5F8D-4995-D4F7-5B738293E34B}"/>
              </a:ext>
            </a:extLst>
          </p:cNvPr>
          <p:cNvPicPr>
            <a:picLocks noChangeAspect="1"/>
          </p:cNvPicPr>
          <p:nvPr/>
        </p:nvPicPr>
        <p:blipFill>
          <a:blip r:embed="rId5">
            <a:extLst>
              <a:ext uri="{28A0092B-C50C-407E-A947-70E740481C1C}">
                <a14:useLocalDpi xmlns:a14="http://schemas.microsoft.com/office/drawing/2010/main" val="0"/>
              </a:ext>
            </a:extLst>
          </a:blip>
          <a:srcRect l="20219" t="20219" r="6714" b="6714"/>
          <a:stretch/>
        </p:blipFill>
        <p:spPr>
          <a:xfrm>
            <a:off x="631854" y="4263124"/>
            <a:ext cx="2059830" cy="1372697"/>
          </a:xfrm>
          <a:prstGeom prst="rect">
            <a:avLst/>
          </a:prstGeom>
        </p:spPr>
      </p:pic>
    </p:spTree>
    <p:extLst>
      <p:ext uri="{BB962C8B-B14F-4D97-AF65-F5344CB8AC3E}">
        <p14:creationId xmlns:p14="http://schemas.microsoft.com/office/powerpoint/2010/main" val="4676633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C90356D2-75F6-164B-7A77-E6A2D14961FA}"/>
              </a:ext>
            </a:extLst>
          </p:cNvPr>
          <p:cNvSpPr/>
          <p:nvPr/>
        </p:nvSpPr>
        <p:spPr>
          <a:xfrm>
            <a:off x="7123301" y="1329185"/>
            <a:ext cx="4620127" cy="4522937"/>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F70D7174-067F-663F-F9DD-A4C777CF2DA6}"/>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F2C705B2-0111-A784-2D7F-D0F4251CF528}"/>
              </a:ext>
            </a:extLst>
          </p:cNvPr>
          <p:cNvSpPr>
            <a:spLocks noGrp="1"/>
          </p:cNvSpPr>
          <p:nvPr>
            <p:ph type="ctrTitle"/>
          </p:nvPr>
        </p:nvSpPr>
        <p:spPr>
          <a:xfrm>
            <a:off x="557213" y="1122362"/>
            <a:ext cx="7620366" cy="838200"/>
          </a:xfrm>
        </p:spPr>
        <p:txBody>
          <a:bodyPr>
            <a:noAutofit/>
          </a:bodyPr>
          <a:lstStyle/>
          <a:p>
            <a:pPr algn="l"/>
            <a:r>
              <a:rPr kumimoji="1" lang="en-US" altLang="ja-JP" sz="2800" b="1" u="sng" dirty="0"/>
              <a:t>Bridge</a:t>
            </a:r>
            <a:r>
              <a:rPr kumimoji="1" lang="ja-JP" altLang="en-US" sz="2800" b="1" u="sng" dirty="0"/>
              <a:t>の評価実験</a:t>
            </a:r>
          </a:p>
        </p:txBody>
      </p:sp>
      <p:sp>
        <p:nvSpPr>
          <p:cNvPr id="9" name="楕円 8">
            <a:extLst>
              <a:ext uri="{FF2B5EF4-FFF2-40B4-BE49-F238E27FC236}">
                <a16:creationId xmlns:a16="http://schemas.microsoft.com/office/drawing/2014/main" id="{25734FAE-2351-7384-CB89-5E6FA71D0B32}"/>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12</a:t>
            </a:r>
            <a:endParaRPr kumimoji="1" lang="ja-JP" altLang="en-US" dirty="0"/>
          </a:p>
        </p:txBody>
      </p:sp>
      <p:sp>
        <p:nvSpPr>
          <p:cNvPr id="10" name="正方形/長方形 9">
            <a:extLst>
              <a:ext uri="{FF2B5EF4-FFF2-40B4-BE49-F238E27FC236}">
                <a16:creationId xmlns:a16="http://schemas.microsoft.com/office/drawing/2014/main" id="{4686E505-7373-4F97-394D-E17D4841AAC5}"/>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F0232BD6-5788-49AC-4140-E1FC39936E94}"/>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7004EDE6-70A7-68F2-83CC-F20655E78B47}"/>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76607FA2-3999-3754-86BF-1EC7F5308101}"/>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7A34FF12-D232-15D5-69B5-246C9A056A30}"/>
              </a:ext>
            </a:extLst>
          </p:cNvPr>
          <p:cNvSpPr txBox="1"/>
          <p:nvPr/>
        </p:nvSpPr>
        <p:spPr>
          <a:xfrm>
            <a:off x="557213" y="204789"/>
            <a:ext cx="5345747" cy="523220"/>
          </a:xfrm>
          <a:prstGeom prst="rect">
            <a:avLst/>
          </a:prstGeom>
          <a:noFill/>
        </p:spPr>
        <p:txBody>
          <a:bodyPr wrap="square" rtlCol="0">
            <a:spAutoFit/>
          </a:bodyPr>
          <a:lstStyle/>
          <a:p>
            <a:r>
              <a:rPr lang="en-US" altLang="ja-JP" sz="2800" dirty="0"/>
              <a:t>web</a:t>
            </a:r>
            <a:r>
              <a:rPr lang="ja-JP" altLang="en-US" sz="2800" dirty="0"/>
              <a:t>アプリを用いた実験</a:t>
            </a:r>
            <a:endParaRPr kumimoji="1" lang="ja-JP" altLang="en-US" sz="2800" dirty="0"/>
          </a:p>
        </p:txBody>
      </p:sp>
      <p:sp>
        <p:nvSpPr>
          <p:cNvPr id="25" name="テキスト ボックス 24">
            <a:extLst>
              <a:ext uri="{FF2B5EF4-FFF2-40B4-BE49-F238E27FC236}">
                <a16:creationId xmlns:a16="http://schemas.microsoft.com/office/drawing/2014/main" id="{D19FF861-BCB3-F8D5-456B-0607D55B56B5}"/>
              </a:ext>
            </a:extLst>
          </p:cNvPr>
          <p:cNvSpPr txBox="1"/>
          <p:nvPr/>
        </p:nvSpPr>
        <p:spPr>
          <a:xfrm>
            <a:off x="8965486" y="420139"/>
            <a:ext cx="3466782" cy="400110"/>
          </a:xfrm>
          <a:prstGeom prst="rect">
            <a:avLst/>
          </a:prstGeom>
          <a:noFill/>
        </p:spPr>
        <p:txBody>
          <a:bodyPr wrap="square" rtlCol="0">
            <a:spAutoFit/>
          </a:bodyPr>
          <a:lstStyle/>
          <a:p>
            <a:r>
              <a:rPr kumimoji="1" lang="ja-JP" altLang="en-US" sz="2000"/>
              <a:t>データセット</a:t>
            </a:r>
            <a:r>
              <a:rPr lang="en-US" altLang="ja-JP" sz="2000" dirty="0"/>
              <a:t>4</a:t>
            </a:r>
            <a:r>
              <a:rPr kumimoji="1" lang="en-US" altLang="ja-JP" sz="2000" dirty="0"/>
              <a:t>/5</a:t>
            </a:r>
            <a:endParaRPr kumimoji="1" lang="ja-JP" altLang="en-US" sz="2000" dirty="0"/>
          </a:p>
        </p:txBody>
      </p:sp>
      <p:sp>
        <p:nvSpPr>
          <p:cNvPr id="26" name="テキスト ボックス 25">
            <a:extLst>
              <a:ext uri="{FF2B5EF4-FFF2-40B4-BE49-F238E27FC236}">
                <a16:creationId xmlns:a16="http://schemas.microsoft.com/office/drawing/2014/main" id="{BE8E5AFC-54EC-A1FB-7B9C-4C5ED109B03A}"/>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endParaRPr kumimoji="1" lang="ja-JP" altLang="en-US" dirty="0"/>
          </a:p>
        </p:txBody>
      </p:sp>
      <p:sp>
        <p:nvSpPr>
          <p:cNvPr id="27" name="テキスト ボックス 26">
            <a:extLst>
              <a:ext uri="{FF2B5EF4-FFF2-40B4-BE49-F238E27FC236}">
                <a16:creationId xmlns:a16="http://schemas.microsoft.com/office/drawing/2014/main" id="{697E2BB1-C3C5-234A-74C1-5A428386BA19}"/>
              </a:ext>
            </a:extLst>
          </p:cNvPr>
          <p:cNvSpPr txBox="1"/>
          <p:nvPr/>
        </p:nvSpPr>
        <p:spPr>
          <a:xfrm>
            <a:off x="635318" y="2165351"/>
            <a:ext cx="7390239" cy="510845"/>
          </a:xfrm>
          <a:prstGeom prst="rect">
            <a:avLst/>
          </a:prstGeom>
          <a:noFill/>
        </p:spPr>
        <p:txBody>
          <a:bodyPr wrap="square" rtlCol="0">
            <a:spAutoFit/>
          </a:bodyPr>
          <a:lstStyle/>
          <a:p>
            <a:pPr>
              <a:lnSpc>
                <a:spcPct val="150000"/>
              </a:lnSpc>
            </a:pPr>
            <a:r>
              <a:rPr lang="en-US" altLang="ja-JP" sz="2000" dirty="0"/>
              <a:t>Bridge</a:t>
            </a:r>
            <a:r>
              <a:rPr lang="ja-JP" altLang="en-US" sz="2000"/>
              <a:t>を含むプレイリストを聴取させ評価を収集</a:t>
            </a:r>
            <a:endParaRPr lang="en-US" altLang="ja-JP" sz="2000" dirty="0"/>
          </a:p>
        </p:txBody>
      </p:sp>
      <p:sp>
        <p:nvSpPr>
          <p:cNvPr id="28" name="正方形/長方形 27">
            <a:extLst>
              <a:ext uri="{FF2B5EF4-FFF2-40B4-BE49-F238E27FC236}">
                <a16:creationId xmlns:a16="http://schemas.microsoft.com/office/drawing/2014/main" id="{6C1DAA9F-B589-2620-D46B-B74854641EC5}"/>
              </a:ext>
            </a:extLst>
          </p:cNvPr>
          <p:cNvSpPr/>
          <p:nvPr/>
        </p:nvSpPr>
        <p:spPr>
          <a:xfrm>
            <a:off x="659656" y="6271895"/>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0BF08962-6A21-543C-96D0-9E5D4F101A38}"/>
              </a:ext>
            </a:extLst>
          </p:cNvPr>
          <p:cNvSpPr/>
          <p:nvPr/>
        </p:nvSpPr>
        <p:spPr>
          <a:xfrm>
            <a:off x="3173462"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207D16EB-E259-E0C0-5806-E1EF1551BE5B}"/>
              </a:ext>
            </a:extLst>
          </p:cNvPr>
          <p:cNvSpPr/>
          <p:nvPr/>
        </p:nvSpPr>
        <p:spPr>
          <a:xfrm>
            <a:off x="5687268" y="6268720"/>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31" name="正方形/長方形 30">
            <a:extLst>
              <a:ext uri="{FF2B5EF4-FFF2-40B4-BE49-F238E27FC236}">
                <a16:creationId xmlns:a16="http://schemas.microsoft.com/office/drawing/2014/main" id="{96F9C4C3-49FD-9BCB-EFD0-C3CF6117DB2C}"/>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pic>
        <p:nvPicPr>
          <p:cNvPr id="4" name="図 3" descr="グラフィカル ユーザー インターフェイス, アプリケーション&#10;&#10;AI によって生成されたコンテンツは間違っている可能性があります。">
            <a:extLst>
              <a:ext uri="{FF2B5EF4-FFF2-40B4-BE49-F238E27FC236}">
                <a16:creationId xmlns:a16="http://schemas.microsoft.com/office/drawing/2014/main" id="{90A46E91-62F8-B833-2FDE-A7C3FA04DCB6}"/>
              </a:ext>
            </a:extLst>
          </p:cNvPr>
          <p:cNvPicPr>
            <a:picLocks noChangeAspect="1"/>
          </p:cNvPicPr>
          <p:nvPr/>
        </p:nvPicPr>
        <p:blipFill>
          <a:blip r:embed="rId3">
            <a:extLst>
              <a:ext uri="{28A0092B-C50C-407E-A947-70E740481C1C}">
                <a14:useLocalDpi xmlns:a14="http://schemas.microsoft.com/office/drawing/2010/main" val="0"/>
              </a:ext>
            </a:extLst>
          </a:blip>
          <a:srcRect l="15892" t="14987" r="29412" b="3900"/>
          <a:stretch/>
        </p:blipFill>
        <p:spPr>
          <a:xfrm>
            <a:off x="7187641" y="1512886"/>
            <a:ext cx="4491445" cy="4162957"/>
          </a:xfrm>
          <a:prstGeom prst="rect">
            <a:avLst/>
          </a:prstGeom>
        </p:spPr>
      </p:pic>
      <p:graphicFrame>
        <p:nvGraphicFramePr>
          <p:cNvPr id="7" name="表 6">
            <a:extLst>
              <a:ext uri="{FF2B5EF4-FFF2-40B4-BE49-F238E27FC236}">
                <a16:creationId xmlns:a16="http://schemas.microsoft.com/office/drawing/2014/main" id="{5F615904-E5E7-64F1-4333-F8E9B9661F5C}"/>
              </a:ext>
            </a:extLst>
          </p:cNvPr>
          <p:cNvGraphicFramePr>
            <a:graphicFrameLocks noGrp="1"/>
          </p:cNvGraphicFramePr>
          <p:nvPr>
            <p:extLst>
              <p:ext uri="{D42A27DB-BD31-4B8C-83A1-F6EECF244321}">
                <p14:modId xmlns:p14="http://schemas.microsoft.com/office/powerpoint/2010/main" val="651449158"/>
              </p:ext>
            </p:extLst>
          </p:nvPr>
        </p:nvGraphicFramePr>
        <p:xfrm>
          <a:off x="512914" y="3161094"/>
          <a:ext cx="6154167" cy="2463935"/>
        </p:xfrm>
        <a:graphic>
          <a:graphicData uri="http://schemas.openxmlformats.org/drawingml/2006/table">
            <a:tbl>
              <a:tblPr firstRow="1" bandRow="1">
                <a:tableStyleId>{5C22544A-7EE6-4342-B048-85BDC9FD1C3A}</a:tableStyleId>
              </a:tblPr>
              <a:tblGrid>
                <a:gridCol w="1733163">
                  <a:extLst>
                    <a:ext uri="{9D8B030D-6E8A-4147-A177-3AD203B41FA5}">
                      <a16:colId xmlns:a16="http://schemas.microsoft.com/office/drawing/2014/main" val="563671314"/>
                    </a:ext>
                  </a:extLst>
                </a:gridCol>
                <a:gridCol w="3108238">
                  <a:extLst>
                    <a:ext uri="{9D8B030D-6E8A-4147-A177-3AD203B41FA5}">
                      <a16:colId xmlns:a16="http://schemas.microsoft.com/office/drawing/2014/main" val="1487878029"/>
                    </a:ext>
                  </a:extLst>
                </a:gridCol>
                <a:gridCol w="1312766">
                  <a:extLst>
                    <a:ext uri="{9D8B030D-6E8A-4147-A177-3AD203B41FA5}">
                      <a16:colId xmlns:a16="http://schemas.microsoft.com/office/drawing/2014/main" val="471488497"/>
                    </a:ext>
                  </a:extLst>
                </a:gridCol>
              </a:tblGrid>
              <a:tr h="711335">
                <a:tc>
                  <a:txBody>
                    <a:bodyPr/>
                    <a:lstStyle/>
                    <a:p>
                      <a:r>
                        <a:rPr kumimoji="1" lang="ja-JP" altLang="en-US"/>
                        <a:t>評価対象</a:t>
                      </a:r>
                    </a:p>
                  </a:txBody>
                  <a:tcPr/>
                </a:tc>
                <a:tc>
                  <a:txBody>
                    <a:bodyPr/>
                    <a:lstStyle/>
                    <a:p>
                      <a:r>
                        <a:rPr kumimoji="1" lang="ja-JP" altLang="en-US"/>
                        <a:t>設問の内容</a:t>
                      </a:r>
                    </a:p>
                  </a:txBody>
                  <a:tcPr/>
                </a:tc>
                <a:tc>
                  <a:txBody>
                    <a:bodyPr/>
                    <a:lstStyle/>
                    <a:p>
                      <a:r>
                        <a:rPr kumimoji="1" lang="ja-JP" altLang="en-US"/>
                        <a:t>回答形式</a:t>
                      </a:r>
                    </a:p>
                  </a:txBody>
                  <a:tcPr/>
                </a:tc>
                <a:extLst>
                  <a:ext uri="{0D108BD9-81ED-4DB2-BD59-A6C34878D82A}">
                    <a16:rowId xmlns:a16="http://schemas.microsoft.com/office/drawing/2014/main" val="4061383892"/>
                  </a:ext>
                </a:extLst>
              </a:tr>
              <a:tr h="370840">
                <a:tc>
                  <a:txBody>
                    <a:bodyPr/>
                    <a:lstStyle/>
                    <a:p>
                      <a:r>
                        <a:rPr kumimoji="1" lang="ja-JP" altLang="en-US"/>
                        <a:t>知覚的連続性</a:t>
                      </a:r>
                    </a:p>
                  </a:txBody>
                  <a:tcPr/>
                </a:tc>
                <a:tc>
                  <a:txBody>
                    <a:bodyPr/>
                    <a:lstStyle/>
                    <a:p>
                      <a:r>
                        <a:rPr kumimoji="1" lang="ja-JP" altLang="en-US" sz="1600"/>
                        <a:t>遷移がどの程度スムーズか</a:t>
                      </a:r>
                    </a:p>
                  </a:txBody>
                  <a:tcPr/>
                </a:tc>
                <a:tc>
                  <a:txBody>
                    <a:bodyPr/>
                    <a:lstStyle/>
                    <a:p>
                      <a:r>
                        <a:rPr kumimoji="1" lang="en-US" altLang="ja-JP" dirty="0"/>
                        <a:t>7</a:t>
                      </a:r>
                      <a:r>
                        <a:rPr kumimoji="1" lang="ja-JP" altLang="en-US"/>
                        <a:t>段階評価</a:t>
                      </a:r>
                    </a:p>
                  </a:txBody>
                  <a:tcPr/>
                </a:tc>
                <a:extLst>
                  <a:ext uri="{0D108BD9-81ED-4DB2-BD59-A6C34878D82A}">
                    <a16:rowId xmlns:a16="http://schemas.microsoft.com/office/drawing/2014/main" val="2519590484"/>
                  </a:ext>
                </a:extLst>
              </a:tr>
              <a:tr h="370840">
                <a:tc>
                  <a:txBody>
                    <a:bodyPr/>
                    <a:lstStyle/>
                    <a:p>
                      <a:r>
                        <a:rPr kumimoji="1" lang="ja-JP" altLang="en-US"/>
                        <a:t>感情的連続性</a:t>
                      </a:r>
                    </a:p>
                  </a:txBody>
                  <a:tcPr/>
                </a:tc>
                <a:tc>
                  <a:txBody>
                    <a:bodyPr/>
                    <a:lstStyle/>
                    <a:p>
                      <a:r>
                        <a:rPr kumimoji="1" lang="ja-JP" altLang="en-US" sz="1600"/>
                        <a:t>感情が自然につながったか</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7</a:t>
                      </a:r>
                      <a:r>
                        <a:rPr kumimoji="1" lang="ja-JP" altLang="en-US"/>
                        <a:t>段階評価</a:t>
                      </a:r>
                    </a:p>
                  </a:txBody>
                  <a:tcPr/>
                </a:tc>
                <a:extLst>
                  <a:ext uri="{0D108BD9-81ED-4DB2-BD59-A6C34878D82A}">
                    <a16:rowId xmlns:a16="http://schemas.microsoft.com/office/drawing/2014/main" val="1528108741"/>
                  </a:ext>
                </a:extLst>
              </a:tr>
              <a:tr h="370840">
                <a:tc>
                  <a:txBody>
                    <a:bodyPr/>
                    <a:lstStyle/>
                    <a:p>
                      <a:r>
                        <a:rPr kumimoji="1" lang="ja-JP" altLang="en-US"/>
                        <a:t>文脈適合性</a:t>
                      </a:r>
                    </a:p>
                  </a:txBody>
                  <a:tcPr/>
                </a:tc>
                <a:tc>
                  <a:txBody>
                    <a:bodyPr/>
                    <a:lstStyle/>
                    <a:p>
                      <a:r>
                        <a:rPr kumimoji="1" lang="ja-JP" altLang="en-US" sz="1600"/>
                        <a:t>環境音が印象形成に作用したか</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7</a:t>
                      </a:r>
                      <a:r>
                        <a:rPr kumimoji="1" lang="ja-JP" altLang="en-US"/>
                        <a:t>段階評価</a:t>
                      </a:r>
                    </a:p>
                  </a:txBody>
                  <a:tcPr/>
                </a:tc>
                <a:extLst>
                  <a:ext uri="{0D108BD9-81ED-4DB2-BD59-A6C34878D82A}">
                    <a16:rowId xmlns:a16="http://schemas.microsoft.com/office/drawing/2014/main" val="1026532436"/>
                  </a:ext>
                </a:extLst>
              </a:tr>
              <a:tr h="370840">
                <a:tc>
                  <a:txBody>
                    <a:bodyPr/>
                    <a:lstStyle/>
                    <a:p>
                      <a:r>
                        <a:rPr kumimoji="1" lang="ja-JP" altLang="en-US"/>
                        <a:t>補足チェック</a:t>
                      </a:r>
                    </a:p>
                  </a:txBody>
                  <a:tcPr/>
                </a:tc>
                <a:tc>
                  <a:txBody>
                    <a:bodyPr/>
                    <a:lstStyle/>
                    <a:p>
                      <a:r>
                        <a:rPr kumimoji="1" lang="ja-JP" altLang="en-US" sz="1600"/>
                        <a:t>違和感の有無・再利用への意向</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チェックボックス</a:t>
                      </a:r>
                    </a:p>
                  </a:txBody>
                  <a:tcPr/>
                </a:tc>
                <a:extLst>
                  <a:ext uri="{0D108BD9-81ED-4DB2-BD59-A6C34878D82A}">
                    <a16:rowId xmlns:a16="http://schemas.microsoft.com/office/drawing/2014/main" val="453022366"/>
                  </a:ext>
                </a:extLst>
              </a:tr>
            </a:tbl>
          </a:graphicData>
        </a:graphic>
      </p:graphicFrame>
    </p:spTree>
    <p:extLst>
      <p:ext uri="{BB962C8B-B14F-4D97-AF65-F5344CB8AC3E}">
        <p14:creationId xmlns:p14="http://schemas.microsoft.com/office/powerpoint/2010/main" val="989559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6129B6-A904-9F5D-2F43-2D4FC92C8D31}"/>
            </a:ext>
          </a:extLst>
        </p:cNvPr>
        <p:cNvGrpSpPr/>
        <p:nvPr/>
      </p:nvGrpSpPr>
      <p:grpSpPr>
        <a:xfrm>
          <a:off x="0" y="0"/>
          <a:ext cx="0" cy="0"/>
          <a:chOff x="0" y="0"/>
          <a:chExt cx="0" cy="0"/>
        </a:xfrm>
      </p:grpSpPr>
      <p:sp>
        <p:nvSpPr>
          <p:cNvPr id="5" name="正方形/長方形 4">
            <a:extLst>
              <a:ext uri="{FF2B5EF4-FFF2-40B4-BE49-F238E27FC236}">
                <a16:creationId xmlns:a16="http://schemas.microsoft.com/office/drawing/2014/main" id="{E95D067E-47CE-D9E5-1C29-9BA05DD29F60}"/>
              </a:ext>
            </a:extLst>
          </p:cNvPr>
          <p:cNvSpPr/>
          <p:nvPr/>
        </p:nvSpPr>
        <p:spPr>
          <a:xfrm>
            <a:off x="3785937" y="1329185"/>
            <a:ext cx="4620127" cy="4522937"/>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2123F8FB-3BC6-3053-4E05-8CB03735542A}"/>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0CFE2556-6191-1AAD-2356-4216C2DC9E6C}"/>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13</a:t>
            </a:r>
            <a:endParaRPr kumimoji="1" lang="ja-JP" altLang="en-US" dirty="0"/>
          </a:p>
        </p:txBody>
      </p:sp>
      <p:sp>
        <p:nvSpPr>
          <p:cNvPr id="10" name="正方形/長方形 9">
            <a:extLst>
              <a:ext uri="{FF2B5EF4-FFF2-40B4-BE49-F238E27FC236}">
                <a16:creationId xmlns:a16="http://schemas.microsoft.com/office/drawing/2014/main" id="{D2BC19C3-A4C9-6377-49E3-4503B0F5EB94}"/>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A149D540-22EF-95B6-917E-A6BD1F984B80}"/>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6A0AFD71-3A00-5067-47E2-966815DD90B9}"/>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E703069-6887-C02D-7715-E9B581453920}"/>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914D726-1220-EABC-A93D-236F923808B1}"/>
              </a:ext>
            </a:extLst>
          </p:cNvPr>
          <p:cNvSpPr txBox="1"/>
          <p:nvPr/>
        </p:nvSpPr>
        <p:spPr>
          <a:xfrm>
            <a:off x="557213" y="204789"/>
            <a:ext cx="5345747" cy="523220"/>
          </a:xfrm>
          <a:prstGeom prst="rect">
            <a:avLst/>
          </a:prstGeom>
          <a:noFill/>
        </p:spPr>
        <p:txBody>
          <a:bodyPr wrap="square" rtlCol="0">
            <a:spAutoFit/>
          </a:bodyPr>
          <a:lstStyle/>
          <a:p>
            <a:r>
              <a:rPr lang="en-US" altLang="ja-JP" sz="2800" dirty="0"/>
              <a:t>web</a:t>
            </a:r>
            <a:r>
              <a:rPr lang="ja-JP" altLang="en-US" sz="2800"/>
              <a:t>アプリの概要</a:t>
            </a:r>
            <a:endParaRPr kumimoji="1" lang="ja-JP" altLang="en-US" sz="2800" dirty="0"/>
          </a:p>
        </p:txBody>
      </p:sp>
      <p:sp>
        <p:nvSpPr>
          <p:cNvPr id="25" name="テキスト ボックス 24">
            <a:extLst>
              <a:ext uri="{FF2B5EF4-FFF2-40B4-BE49-F238E27FC236}">
                <a16:creationId xmlns:a16="http://schemas.microsoft.com/office/drawing/2014/main" id="{92228A7C-32D4-7AEC-FC60-E2AFFE6BE453}"/>
              </a:ext>
            </a:extLst>
          </p:cNvPr>
          <p:cNvSpPr txBox="1"/>
          <p:nvPr/>
        </p:nvSpPr>
        <p:spPr>
          <a:xfrm>
            <a:off x="8965486" y="420139"/>
            <a:ext cx="3466782" cy="400110"/>
          </a:xfrm>
          <a:prstGeom prst="rect">
            <a:avLst/>
          </a:prstGeom>
          <a:noFill/>
        </p:spPr>
        <p:txBody>
          <a:bodyPr wrap="square" rtlCol="0">
            <a:spAutoFit/>
          </a:bodyPr>
          <a:lstStyle/>
          <a:p>
            <a:r>
              <a:rPr kumimoji="1" lang="ja-JP" altLang="en-US" sz="2000"/>
              <a:t>データセット</a:t>
            </a:r>
            <a:r>
              <a:rPr kumimoji="1" lang="en-US" altLang="ja-JP" sz="2000" dirty="0"/>
              <a:t>5/5</a:t>
            </a:r>
            <a:endParaRPr kumimoji="1" lang="ja-JP" altLang="en-US" sz="2000" dirty="0"/>
          </a:p>
        </p:txBody>
      </p:sp>
      <p:sp>
        <p:nvSpPr>
          <p:cNvPr id="26" name="テキスト ボックス 25">
            <a:extLst>
              <a:ext uri="{FF2B5EF4-FFF2-40B4-BE49-F238E27FC236}">
                <a16:creationId xmlns:a16="http://schemas.microsoft.com/office/drawing/2014/main" id="{026F6F47-5C52-643D-9EFF-A8646D5276AF}"/>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p>
        </p:txBody>
      </p:sp>
      <p:sp>
        <p:nvSpPr>
          <p:cNvPr id="28" name="正方形/長方形 27">
            <a:extLst>
              <a:ext uri="{FF2B5EF4-FFF2-40B4-BE49-F238E27FC236}">
                <a16:creationId xmlns:a16="http://schemas.microsoft.com/office/drawing/2014/main" id="{961A43FE-E560-4190-2E80-4E9EE4078F70}"/>
              </a:ext>
            </a:extLst>
          </p:cNvPr>
          <p:cNvSpPr/>
          <p:nvPr/>
        </p:nvSpPr>
        <p:spPr>
          <a:xfrm>
            <a:off x="659656" y="6271895"/>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251820AB-7589-91CC-D66F-68C8F7D84C57}"/>
              </a:ext>
            </a:extLst>
          </p:cNvPr>
          <p:cNvSpPr/>
          <p:nvPr/>
        </p:nvSpPr>
        <p:spPr>
          <a:xfrm>
            <a:off x="3173462"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ACF03DA0-7DDC-40FE-9A8E-0EAE087C1661}"/>
              </a:ext>
            </a:extLst>
          </p:cNvPr>
          <p:cNvSpPr/>
          <p:nvPr/>
        </p:nvSpPr>
        <p:spPr>
          <a:xfrm>
            <a:off x="5687268" y="6268720"/>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31" name="正方形/長方形 30">
            <a:extLst>
              <a:ext uri="{FF2B5EF4-FFF2-40B4-BE49-F238E27FC236}">
                <a16:creationId xmlns:a16="http://schemas.microsoft.com/office/drawing/2014/main" id="{BB308C14-F48E-8E77-94D9-437E89F5C7E2}"/>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pic>
        <p:nvPicPr>
          <p:cNvPr id="4" name="図 3" descr="グラフィカル ユーザー インターフェイス, アプリケーション&#10;&#10;AI によって生成されたコンテンツは間違っている可能性があります。">
            <a:extLst>
              <a:ext uri="{FF2B5EF4-FFF2-40B4-BE49-F238E27FC236}">
                <a16:creationId xmlns:a16="http://schemas.microsoft.com/office/drawing/2014/main" id="{167C8A42-5F40-4DD9-5BFA-977610040DFB}"/>
              </a:ext>
            </a:extLst>
          </p:cNvPr>
          <p:cNvPicPr>
            <a:picLocks noChangeAspect="1"/>
          </p:cNvPicPr>
          <p:nvPr/>
        </p:nvPicPr>
        <p:blipFill>
          <a:blip r:embed="rId3">
            <a:extLst>
              <a:ext uri="{28A0092B-C50C-407E-A947-70E740481C1C}">
                <a14:useLocalDpi xmlns:a14="http://schemas.microsoft.com/office/drawing/2010/main" val="0"/>
              </a:ext>
            </a:extLst>
          </a:blip>
          <a:srcRect l="15892" t="14987" r="29412" b="3900"/>
          <a:stretch/>
        </p:blipFill>
        <p:spPr>
          <a:xfrm>
            <a:off x="3850277" y="1512886"/>
            <a:ext cx="4491445" cy="4162957"/>
          </a:xfrm>
          <a:prstGeom prst="rect">
            <a:avLst/>
          </a:prstGeom>
        </p:spPr>
      </p:pic>
      <p:sp>
        <p:nvSpPr>
          <p:cNvPr id="11" name="角丸四角形吹き出し 10">
            <a:extLst>
              <a:ext uri="{FF2B5EF4-FFF2-40B4-BE49-F238E27FC236}">
                <a16:creationId xmlns:a16="http://schemas.microsoft.com/office/drawing/2014/main" id="{65B628C4-BB47-500D-37B6-DDAB2F15A2B5}"/>
              </a:ext>
            </a:extLst>
          </p:cNvPr>
          <p:cNvSpPr/>
          <p:nvPr/>
        </p:nvSpPr>
        <p:spPr>
          <a:xfrm>
            <a:off x="557213" y="1203158"/>
            <a:ext cx="2859755" cy="1584160"/>
          </a:xfrm>
          <a:prstGeom prst="wedgeRoundRectCallout">
            <a:avLst>
              <a:gd name="adj1" fmla="val 55405"/>
              <a:gd name="adj2" fmla="val 33013"/>
              <a:gd name="adj3" fmla="val 16667"/>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kumimoji="1" lang="en-US" altLang="ja-JP" sz="2400" dirty="0">
                <a:solidFill>
                  <a:schemeClr val="accent1">
                    <a:lumMod val="50000"/>
                  </a:schemeClr>
                </a:solidFill>
              </a:rPr>
              <a:t>Bridge control</a:t>
            </a:r>
          </a:p>
          <a:p>
            <a:pPr marL="285750" indent="-285750">
              <a:buFont typeface="Arial" panose="020B0604020202020204" pitchFamily="34" charset="0"/>
              <a:buChar char="•"/>
            </a:pPr>
            <a:r>
              <a:rPr kumimoji="1" lang="ja-JP" altLang="en-US" sz="2400">
                <a:solidFill>
                  <a:schemeClr val="accent1">
                    <a:lumMod val="50000"/>
                  </a:schemeClr>
                </a:solidFill>
              </a:rPr>
              <a:t>環境音の長さ</a:t>
            </a:r>
            <a:endParaRPr kumimoji="1" lang="en-US" altLang="ja-JP" sz="2400" dirty="0">
              <a:solidFill>
                <a:schemeClr val="accent1">
                  <a:lumMod val="50000"/>
                </a:schemeClr>
              </a:solidFill>
            </a:endParaRPr>
          </a:p>
          <a:p>
            <a:pPr marL="285750" indent="-285750">
              <a:buFont typeface="Arial" panose="020B0604020202020204" pitchFamily="34" charset="0"/>
              <a:buChar char="•"/>
            </a:pPr>
            <a:r>
              <a:rPr kumimoji="1" lang="ja-JP" altLang="en-US" sz="2400">
                <a:solidFill>
                  <a:schemeClr val="accent1">
                    <a:lumMod val="50000"/>
                  </a:schemeClr>
                </a:solidFill>
              </a:rPr>
              <a:t>フェードの強さ</a:t>
            </a:r>
          </a:p>
        </p:txBody>
      </p:sp>
      <p:sp>
        <p:nvSpPr>
          <p:cNvPr id="16" name="角丸四角形吹き出し 15">
            <a:extLst>
              <a:ext uri="{FF2B5EF4-FFF2-40B4-BE49-F238E27FC236}">
                <a16:creationId xmlns:a16="http://schemas.microsoft.com/office/drawing/2014/main" id="{D59928CF-1FF3-3FEB-0CAB-A1AA42EB0DCC}"/>
              </a:ext>
            </a:extLst>
          </p:cNvPr>
          <p:cNvSpPr/>
          <p:nvPr/>
        </p:nvSpPr>
        <p:spPr>
          <a:xfrm>
            <a:off x="557213" y="3882190"/>
            <a:ext cx="2859755" cy="1584160"/>
          </a:xfrm>
          <a:prstGeom prst="wedgeRoundRectCallout">
            <a:avLst>
              <a:gd name="adj1" fmla="val 59893"/>
              <a:gd name="adj2" fmla="val -43949"/>
              <a:gd name="adj3" fmla="val 16667"/>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kumimoji="1" lang="en-US" altLang="ja-JP" sz="2400" dirty="0">
                <a:solidFill>
                  <a:schemeClr val="accent1">
                    <a:lumMod val="50000"/>
                  </a:schemeClr>
                </a:solidFill>
              </a:rPr>
              <a:t>Sound selector</a:t>
            </a:r>
          </a:p>
          <a:p>
            <a:pPr marL="285750" indent="-285750">
              <a:buFont typeface="Arial" panose="020B0604020202020204" pitchFamily="34" charset="0"/>
              <a:buChar char="•"/>
            </a:pPr>
            <a:r>
              <a:rPr kumimoji="1" lang="ja-JP" altLang="en-US" sz="2400">
                <a:solidFill>
                  <a:schemeClr val="accent1">
                    <a:lumMod val="50000"/>
                  </a:schemeClr>
                </a:solidFill>
              </a:rPr>
              <a:t>環境音の種類</a:t>
            </a:r>
            <a:endParaRPr kumimoji="1" lang="en-US" altLang="ja-JP" sz="2400" dirty="0">
              <a:solidFill>
                <a:schemeClr val="accent1">
                  <a:lumMod val="50000"/>
                </a:schemeClr>
              </a:solidFill>
            </a:endParaRPr>
          </a:p>
          <a:p>
            <a:pPr marL="285750" indent="-285750">
              <a:buFont typeface="Arial" panose="020B0604020202020204" pitchFamily="34" charset="0"/>
              <a:buChar char="•"/>
            </a:pPr>
            <a:r>
              <a:rPr kumimoji="1" lang="ja-JP" altLang="en-US" sz="2400">
                <a:solidFill>
                  <a:schemeClr val="accent1">
                    <a:lumMod val="50000"/>
                  </a:schemeClr>
                </a:solidFill>
              </a:rPr>
              <a:t>楽曲の種類</a:t>
            </a:r>
          </a:p>
        </p:txBody>
      </p:sp>
      <p:sp>
        <p:nvSpPr>
          <p:cNvPr id="17" name="角丸四角形吹き出し 16">
            <a:extLst>
              <a:ext uri="{FF2B5EF4-FFF2-40B4-BE49-F238E27FC236}">
                <a16:creationId xmlns:a16="http://schemas.microsoft.com/office/drawing/2014/main" id="{E94A5732-DFC6-9D91-648C-50DE5A5B1C3D}"/>
              </a:ext>
            </a:extLst>
          </p:cNvPr>
          <p:cNvSpPr/>
          <p:nvPr/>
        </p:nvSpPr>
        <p:spPr>
          <a:xfrm>
            <a:off x="8580442" y="1203158"/>
            <a:ext cx="3308327" cy="1584160"/>
          </a:xfrm>
          <a:prstGeom prst="wedgeRoundRectCallout">
            <a:avLst>
              <a:gd name="adj1" fmla="val -62662"/>
              <a:gd name="adj2" fmla="val -7493"/>
              <a:gd name="adj3" fmla="val 16667"/>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kumimoji="1" lang="ja-JP" altLang="en-US" sz="2400">
                <a:solidFill>
                  <a:schemeClr val="accent1">
                    <a:lumMod val="50000"/>
                  </a:schemeClr>
                </a:solidFill>
              </a:rPr>
              <a:t>レビュー画面</a:t>
            </a:r>
            <a:endParaRPr kumimoji="1" lang="en-US" altLang="ja-JP" sz="2400" dirty="0">
              <a:solidFill>
                <a:schemeClr val="accent1">
                  <a:lumMod val="50000"/>
                </a:schemeClr>
              </a:solidFill>
            </a:endParaRPr>
          </a:p>
          <a:p>
            <a:pPr marL="342900" indent="-342900">
              <a:buFont typeface="Arial" panose="020B0604020202020204" pitchFamily="34" charset="0"/>
              <a:buChar char="•"/>
            </a:pPr>
            <a:r>
              <a:rPr kumimoji="1" lang="en-US" altLang="ja-JP" sz="2400" dirty="0">
                <a:solidFill>
                  <a:schemeClr val="accent1">
                    <a:lumMod val="50000"/>
                  </a:schemeClr>
                </a:solidFill>
              </a:rPr>
              <a:t>7</a:t>
            </a:r>
            <a:r>
              <a:rPr kumimoji="1" lang="ja-JP" altLang="en-US" sz="2400">
                <a:solidFill>
                  <a:schemeClr val="accent1">
                    <a:lumMod val="50000"/>
                  </a:schemeClr>
                </a:solidFill>
              </a:rPr>
              <a:t>段階のスライダー</a:t>
            </a:r>
            <a:endParaRPr kumimoji="1" lang="en-US" altLang="ja-JP" sz="2400" dirty="0">
              <a:solidFill>
                <a:schemeClr val="accent1">
                  <a:lumMod val="50000"/>
                </a:schemeClr>
              </a:solidFill>
            </a:endParaRPr>
          </a:p>
          <a:p>
            <a:pPr marL="342900" indent="-342900">
              <a:buFont typeface="Arial" panose="020B0604020202020204" pitchFamily="34" charset="0"/>
              <a:buChar char="•"/>
            </a:pPr>
            <a:r>
              <a:rPr kumimoji="1" lang="ja-JP" altLang="en-US" sz="2400">
                <a:solidFill>
                  <a:schemeClr val="accent1">
                    <a:lumMod val="50000"/>
                  </a:schemeClr>
                </a:solidFill>
              </a:rPr>
              <a:t>チェックボックス</a:t>
            </a:r>
            <a:endParaRPr kumimoji="1" lang="en-US" altLang="ja-JP" sz="2400" dirty="0">
              <a:solidFill>
                <a:schemeClr val="accent1">
                  <a:lumMod val="50000"/>
                </a:schemeClr>
              </a:solidFill>
            </a:endParaRPr>
          </a:p>
          <a:p>
            <a:pPr marL="342900" indent="-342900">
              <a:buFont typeface="Arial" panose="020B0604020202020204" pitchFamily="34" charset="0"/>
              <a:buChar char="•"/>
            </a:pPr>
            <a:r>
              <a:rPr kumimoji="1" lang="ja-JP" altLang="en-US" sz="2400">
                <a:solidFill>
                  <a:schemeClr val="accent1">
                    <a:lumMod val="50000"/>
                  </a:schemeClr>
                </a:solidFill>
              </a:rPr>
              <a:t>自由記述</a:t>
            </a:r>
            <a:endParaRPr kumimoji="1" lang="en-US" altLang="ja-JP" sz="2400" dirty="0">
              <a:solidFill>
                <a:schemeClr val="accent1">
                  <a:lumMod val="50000"/>
                </a:schemeClr>
              </a:solidFill>
            </a:endParaRPr>
          </a:p>
        </p:txBody>
      </p:sp>
    </p:spTree>
    <p:extLst>
      <p:ext uri="{BB962C8B-B14F-4D97-AF65-F5344CB8AC3E}">
        <p14:creationId xmlns:p14="http://schemas.microsoft.com/office/powerpoint/2010/main" val="34326742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F70D7174-067F-663F-F9DD-A4C777CF2DA6}"/>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F2C705B2-0111-A784-2D7F-D0F4251CF528}"/>
              </a:ext>
            </a:extLst>
          </p:cNvPr>
          <p:cNvSpPr>
            <a:spLocks noGrp="1"/>
          </p:cNvSpPr>
          <p:nvPr>
            <p:ph type="ctrTitle"/>
          </p:nvPr>
        </p:nvSpPr>
        <p:spPr>
          <a:xfrm>
            <a:off x="540776" y="1010103"/>
            <a:ext cx="7326398" cy="838200"/>
          </a:xfrm>
        </p:spPr>
        <p:txBody>
          <a:bodyPr>
            <a:noAutofit/>
          </a:bodyPr>
          <a:lstStyle/>
          <a:p>
            <a:pPr algn="l"/>
            <a:r>
              <a:rPr lang="ja-JP" altLang="en-US" sz="2800" u="sng" dirty="0"/>
              <a:t>環境音</a:t>
            </a:r>
            <a:r>
              <a:rPr lang="en-US" altLang="ja-JP" sz="2800" u="sng" dirty="0"/>
              <a:t>Bridge</a:t>
            </a:r>
            <a:r>
              <a:rPr lang="ja-JP" altLang="en-US" sz="2800" u="sng" dirty="0"/>
              <a:t>により楽曲衝突の回避を目指す</a:t>
            </a:r>
            <a:endParaRPr kumimoji="1" lang="ja-JP" altLang="en-US" sz="2800" u="sng" dirty="0"/>
          </a:p>
        </p:txBody>
      </p:sp>
      <p:sp>
        <p:nvSpPr>
          <p:cNvPr id="9" name="楕円 8">
            <a:extLst>
              <a:ext uri="{FF2B5EF4-FFF2-40B4-BE49-F238E27FC236}">
                <a16:creationId xmlns:a16="http://schemas.microsoft.com/office/drawing/2014/main" id="{25734FAE-2351-7384-CB89-5E6FA71D0B32}"/>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dirty="0"/>
              <a:t>14</a:t>
            </a:r>
            <a:endParaRPr kumimoji="1" lang="ja-JP" altLang="en-US" dirty="0"/>
          </a:p>
        </p:txBody>
      </p:sp>
      <p:sp>
        <p:nvSpPr>
          <p:cNvPr id="10" name="正方形/長方形 9">
            <a:extLst>
              <a:ext uri="{FF2B5EF4-FFF2-40B4-BE49-F238E27FC236}">
                <a16:creationId xmlns:a16="http://schemas.microsoft.com/office/drawing/2014/main" id="{4686E505-7373-4F97-394D-E17D4841AAC5}"/>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F0232BD6-5788-49AC-4140-E1FC39936E94}"/>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7004EDE6-70A7-68F2-83CC-F20655E78B47}"/>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76607FA2-3999-3754-86BF-1EC7F5308101}"/>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7A34FF12-D232-15D5-69B5-246C9A056A30}"/>
              </a:ext>
            </a:extLst>
          </p:cNvPr>
          <p:cNvSpPr txBox="1"/>
          <p:nvPr/>
        </p:nvSpPr>
        <p:spPr>
          <a:xfrm>
            <a:off x="557213" y="204789"/>
            <a:ext cx="5345747" cy="523220"/>
          </a:xfrm>
          <a:prstGeom prst="rect">
            <a:avLst/>
          </a:prstGeom>
          <a:noFill/>
        </p:spPr>
        <p:txBody>
          <a:bodyPr wrap="square" rtlCol="0">
            <a:spAutoFit/>
          </a:bodyPr>
          <a:lstStyle/>
          <a:p>
            <a:r>
              <a:rPr kumimoji="1" lang="ja-JP" altLang="en-US" sz="2800"/>
              <a:t>研究のまとめと展望</a:t>
            </a:r>
            <a:endParaRPr kumimoji="1" lang="ja-JP" altLang="en-US" sz="2800" dirty="0"/>
          </a:p>
        </p:txBody>
      </p:sp>
      <p:sp>
        <p:nvSpPr>
          <p:cNvPr id="25" name="テキスト ボックス 24">
            <a:extLst>
              <a:ext uri="{FF2B5EF4-FFF2-40B4-BE49-F238E27FC236}">
                <a16:creationId xmlns:a16="http://schemas.microsoft.com/office/drawing/2014/main" id="{D19FF861-BCB3-F8D5-456B-0607D55B56B5}"/>
              </a:ext>
            </a:extLst>
          </p:cNvPr>
          <p:cNvSpPr txBox="1"/>
          <p:nvPr/>
        </p:nvSpPr>
        <p:spPr>
          <a:xfrm>
            <a:off x="8965486" y="420139"/>
            <a:ext cx="3466782" cy="400110"/>
          </a:xfrm>
          <a:prstGeom prst="rect">
            <a:avLst/>
          </a:prstGeom>
          <a:noFill/>
        </p:spPr>
        <p:txBody>
          <a:bodyPr wrap="square" rtlCol="0">
            <a:spAutoFit/>
          </a:bodyPr>
          <a:lstStyle/>
          <a:p>
            <a:r>
              <a:rPr kumimoji="1" lang="ja-JP" altLang="en-US" sz="2000"/>
              <a:t>おわりに　</a:t>
            </a:r>
            <a:r>
              <a:rPr kumimoji="1" lang="en-US" altLang="ja-JP" sz="2000" dirty="0"/>
              <a:t>1/1</a:t>
            </a:r>
            <a:endParaRPr kumimoji="1" lang="ja-JP" altLang="en-US" sz="2000" dirty="0"/>
          </a:p>
        </p:txBody>
      </p:sp>
      <p:sp>
        <p:nvSpPr>
          <p:cNvPr id="26" name="テキスト ボックス 25">
            <a:extLst>
              <a:ext uri="{FF2B5EF4-FFF2-40B4-BE49-F238E27FC236}">
                <a16:creationId xmlns:a16="http://schemas.microsoft.com/office/drawing/2014/main" id="{BE8E5AFC-54EC-A1FB-7B9C-4C5ED109B03A}"/>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endParaRPr kumimoji="1" lang="ja-JP" altLang="en-US" dirty="0"/>
          </a:p>
        </p:txBody>
      </p:sp>
      <p:sp>
        <p:nvSpPr>
          <p:cNvPr id="28" name="正方形/長方形 27">
            <a:extLst>
              <a:ext uri="{FF2B5EF4-FFF2-40B4-BE49-F238E27FC236}">
                <a16:creationId xmlns:a16="http://schemas.microsoft.com/office/drawing/2014/main" id="{6C1DAA9F-B589-2620-D46B-B74854641EC5}"/>
              </a:ext>
            </a:extLst>
          </p:cNvPr>
          <p:cNvSpPr/>
          <p:nvPr/>
        </p:nvSpPr>
        <p:spPr>
          <a:xfrm>
            <a:off x="659656" y="6271895"/>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0BF08962-6A21-543C-96D0-9E5D4F101A38}"/>
              </a:ext>
            </a:extLst>
          </p:cNvPr>
          <p:cNvSpPr/>
          <p:nvPr/>
        </p:nvSpPr>
        <p:spPr>
          <a:xfrm>
            <a:off x="3173462"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207D16EB-E259-E0C0-5806-E1EF1551BE5B}"/>
              </a:ext>
            </a:extLst>
          </p:cNvPr>
          <p:cNvSpPr/>
          <p:nvPr/>
        </p:nvSpPr>
        <p:spPr>
          <a:xfrm>
            <a:off x="5687268"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3" name="正方形/長方形 2">
            <a:extLst>
              <a:ext uri="{FF2B5EF4-FFF2-40B4-BE49-F238E27FC236}">
                <a16:creationId xmlns:a16="http://schemas.microsoft.com/office/drawing/2014/main" id="{69D0BEF6-22F7-F9EA-7891-708B22C11A6B}"/>
              </a:ext>
            </a:extLst>
          </p:cNvPr>
          <p:cNvSpPr/>
          <p:nvPr/>
        </p:nvSpPr>
        <p:spPr>
          <a:xfrm>
            <a:off x="8201074" y="6268720"/>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a:t>おわりに</a:t>
            </a:r>
            <a:endParaRPr kumimoji="1" lang="ja-JP" altLang="en-US" sz="2000" b="1" dirty="0"/>
          </a:p>
        </p:txBody>
      </p:sp>
      <p:sp>
        <p:nvSpPr>
          <p:cNvPr id="7" name="正方形/長方形 6">
            <a:extLst>
              <a:ext uri="{FF2B5EF4-FFF2-40B4-BE49-F238E27FC236}">
                <a16:creationId xmlns:a16="http://schemas.microsoft.com/office/drawing/2014/main" id="{EC21B86C-2DF4-36A9-6595-DD67D142BACB}"/>
              </a:ext>
            </a:extLst>
          </p:cNvPr>
          <p:cNvSpPr/>
          <p:nvPr/>
        </p:nvSpPr>
        <p:spPr>
          <a:xfrm>
            <a:off x="500588" y="2077837"/>
            <a:ext cx="5507152" cy="2478935"/>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D45655A7-8959-F1AF-D3FA-0C241450EFCD}"/>
              </a:ext>
            </a:extLst>
          </p:cNvPr>
          <p:cNvSpPr/>
          <p:nvPr/>
        </p:nvSpPr>
        <p:spPr>
          <a:xfrm>
            <a:off x="6184261" y="2080739"/>
            <a:ext cx="5507151" cy="2476513"/>
          </a:xfrm>
          <a:prstGeom prst="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06030628-D13D-FCDE-62FA-CBF6D582F415}"/>
              </a:ext>
            </a:extLst>
          </p:cNvPr>
          <p:cNvSpPr txBox="1"/>
          <p:nvPr/>
        </p:nvSpPr>
        <p:spPr>
          <a:xfrm>
            <a:off x="557213" y="2165351"/>
            <a:ext cx="1911523" cy="400110"/>
          </a:xfrm>
          <a:prstGeom prst="rect">
            <a:avLst/>
          </a:prstGeom>
          <a:noFill/>
        </p:spPr>
        <p:txBody>
          <a:bodyPr wrap="square" rtlCol="0">
            <a:spAutoFit/>
          </a:bodyPr>
          <a:lstStyle/>
          <a:p>
            <a:r>
              <a:rPr kumimoji="1" lang="ja-JP" altLang="en-US" sz="2000" b="1">
                <a:solidFill>
                  <a:schemeClr val="accent1">
                    <a:lumMod val="50000"/>
                  </a:schemeClr>
                </a:solidFill>
              </a:rPr>
              <a:t>研究のまとめ</a:t>
            </a:r>
          </a:p>
        </p:txBody>
      </p:sp>
      <p:sp>
        <p:nvSpPr>
          <p:cNvPr id="16" name="テキスト ボックス 15">
            <a:extLst>
              <a:ext uri="{FF2B5EF4-FFF2-40B4-BE49-F238E27FC236}">
                <a16:creationId xmlns:a16="http://schemas.microsoft.com/office/drawing/2014/main" id="{10EBDA8A-A116-1E21-5927-8D27BF71ABA8}"/>
              </a:ext>
            </a:extLst>
          </p:cNvPr>
          <p:cNvSpPr txBox="1"/>
          <p:nvPr/>
        </p:nvSpPr>
        <p:spPr>
          <a:xfrm>
            <a:off x="6251353" y="2165351"/>
            <a:ext cx="1911523" cy="400110"/>
          </a:xfrm>
          <a:prstGeom prst="rect">
            <a:avLst/>
          </a:prstGeom>
          <a:noFill/>
        </p:spPr>
        <p:txBody>
          <a:bodyPr wrap="square" rtlCol="0">
            <a:spAutoFit/>
          </a:bodyPr>
          <a:lstStyle/>
          <a:p>
            <a:r>
              <a:rPr kumimoji="1" lang="ja-JP" altLang="en-US" sz="2000" b="1">
                <a:solidFill>
                  <a:schemeClr val="accent1">
                    <a:lumMod val="50000"/>
                  </a:schemeClr>
                </a:solidFill>
              </a:rPr>
              <a:t>今後の展望</a:t>
            </a:r>
          </a:p>
        </p:txBody>
      </p:sp>
      <p:sp>
        <p:nvSpPr>
          <p:cNvPr id="17" name="テキスト ボックス 16">
            <a:extLst>
              <a:ext uri="{FF2B5EF4-FFF2-40B4-BE49-F238E27FC236}">
                <a16:creationId xmlns:a16="http://schemas.microsoft.com/office/drawing/2014/main" id="{D4D2E495-A608-72BA-3D69-E8CFA21D0288}"/>
              </a:ext>
            </a:extLst>
          </p:cNvPr>
          <p:cNvSpPr txBox="1"/>
          <p:nvPr/>
        </p:nvSpPr>
        <p:spPr>
          <a:xfrm>
            <a:off x="905606" y="2565839"/>
            <a:ext cx="5345747" cy="1714508"/>
          </a:xfrm>
          <a:prstGeom prst="rect">
            <a:avLst/>
          </a:prstGeom>
          <a:noFill/>
        </p:spPr>
        <p:txBody>
          <a:bodyPr wrap="square" rtlCol="0">
            <a:spAutoFit/>
          </a:bodyPr>
          <a:lstStyle/>
          <a:p>
            <a:pPr>
              <a:lnSpc>
                <a:spcPct val="150000"/>
              </a:lnSpc>
            </a:pPr>
            <a:r>
              <a:rPr kumimoji="1" lang="ja-JP" altLang="en-US"/>
              <a:t>プレイリスト内の楽曲衝突を回避したい</a:t>
            </a:r>
            <a:endParaRPr kumimoji="1" lang="en-US" altLang="ja-JP" dirty="0"/>
          </a:p>
          <a:p>
            <a:pPr>
              <a:lnSpc>
                <a:spcPct val="150000"/>
              </a:lnSpc>
            </a:pPr>
            <a:r>
              <a:rPr kumimoji="1" lang="ja-JP" altLang="en-US"/>
              <a:t>環境音を用いた</a:t>
            </a:r>
            <a:r>
              <a:rPr kumimoji="1" lang="en-US" altLang="ja-JP" dirty="0"/>
              <a:t>UX</a:t>
            </a:r>
            <a:r>
              <a:rPr kumimoji="1" lang="ja-JP" altLang="en-US"/>
              <a:t>デザインを音楽に応用</a:t>
            </a:r>
            <a:endParaRPr kumimoji="1" lang="en-US" altLang="ja-JP" dirty="0"/>
          </a:p>
          <a:p>
            <a:pPr>
              <a:lnSpc>
                <a:spcPct val="150000"/>
              </a:lnSpc>
            </a:pPr>
            <a:r>
              <a:rPr kumimoji="1" lang="ja-JP" altLang="en-US"/>
              <a:t>環境音を用いたクッションとしての</a:t>
            </a:r>
            <a:r>
              <a:rPr kumimoji="1" lang="en-US" altLang="ja-JP" dirty="0"/>
              <a:t>Bridge</a:t>
            </a:r>
            <a:r>
              <a:rPr kumimoji="1" lang="ja-JP" altLang="en-US"/>
              <a:t>を設計</a:t>
            </a:r>
            <a:endParaRPr kumimoji="1" lang="en-US" altLang="ja-JP" dirty="0"/>
          </a:p>
          <a:p>
            <a:pPr>
              <a:lnSpc>
                <a:spcPct val="150000"/>
              </a:lnSpc>
            </a:pPr>
            <a:r>
              <a:rPr kumimoji="1" lang="ja-JP" altLang="en-US"/>
              <a:t>楽曲特性</a:t>
            </a:r>
            <a:r>
              <a:rPr kumimoji="1" lang="en-US" altLang="ja-JP" dirty="0"/>
              <a:t>×</a:t>
            </a:r>
            <a:r>
              <a:rPr kumimoji="1" lang="ja-JP" altLang="en-US"/>
              <a:t>環境音</a:t>
            </a:r>
            <a:r>
              <a:rPr kumimoji="1" lang="en-US" altLang="ja-JP" dirty="0"/>
              <a:t>×</a:t>
            </a:r>
            <a:r>
              <a:rPr kumimoji="1" lang="ja-JP" altLang="en-US"/>
              <a:t>評価データの統合モデル</a:t>
            </a:r>
          </a:p>
        </p:txBody>
      </p:sp>
      <p:sp>
        <p:nvSpPr>
          <p:cNvPr id="21" name="テキスト ボックス 20">
            <a:extLst>
              <a:ext uri="{FF2B5EF4-FFF2-40B4-BE49-F238E27FC236}">
                <a16:creationId xmlns:a16="http://schemas.microsoft.com/office/drawing/2014/main" id="{6A8AD67D-A6EB-56C7-7239-3AD097E99A9A}"/>
              </a:ext>
            </a:extLst>
          </p:cNvPr>
          <p:cNvSpPr txBox="1"/>
          <p:nvPr/>
        </p:nvSpPr>
        <p:spPr>
          <a:xfrm>
            <a:off x="6599746" y="2570980"/>
            <a:ext cx="5345747" cy="1714508"/>
          </a:xfrm>
          <a:prstGeom prst="rect">
            <a:avLst/>
          </a:prstGeom>
          <a:noFill/>
        </p:spPr>
        <p:txBody>
          <a:bodyPr wrap="square" rtlCol="0">
            <a:spAutoFit/>
          </a:bodyPr>
          <a:lstStyle/>
          <a:p>
            <a:pPr>
              <a:lnSpc>
                <a:spcPct val="150000"/>
              </a:lnSpc>
            </a:pPr>
            <a:r>
              <a:rPr kumimoji="1" lang="ja-JP" altLang="en-US"/>
              <a:t>アプリを公開しユーザ評価を収集</a:t>
            </a:r>
            <a:endParaRPr kumimoji="1" lang="en-US" altLang="ja-JP" dirty="0"/>
          </a:p>
          <a:p>
            <a:pPr>
              <a:lnSpc>
                <a:spcPct val="150000"/>
              </a:lnSpc>
            </a:pPr>
            <a:r>
              <a:rPr kumimoji="1" lang="ja-JP" altLang="en-US"/>
              <a:t>環境音</a:t>
            </a:r>
            <a:r>
              <a:rPr kumimoji="1" lang="en-US" altLang="ja-JP" dirty="0"/>
              <a:t>Bridge</a:t>
            </a:r>
            <a:r>
              <a:rPr kumimoji="1" lang="ja-JP" altLang="en-US"/>
              <a:t>の効果を評価</a:t>
            </a:r>
            <a:endParaRPr kumimoji="1" lang="en-US" altLang="ja-JP" dirty="0"/>
          </a:p>
          <a:p>
            <a:pPr>
              <a:lnSpc>
                <a:spcPct val="150000"/>
              </a:lnSpc>
            </a:pPr>
            <a:r>
              <a:rPr kumimoji="1" lang="ja-JP" altLang="en-US"/>
              <a:t>楽曲特性と環境音情報の関連性を分析</a:t>
            </a:r>
            <a:endParaRPr kumimoji="1" lang="en-US" altLang="ja-JP" dirty="0"/>
          </a:p>
          <a:p>
            <a:pPr>
              <a:lnSpc>
                <a:spcPct val="150000"/>
              </a:lnSpc>
            </a:pPr>
            <a:r>
              <a:rPr kumimoji="1" lang="ja-JP" altLang="en-US"/>
              <a:t>プレイリスト作成以外への応用可能性を模索</a:t>
            </a:r>
          </a:p>
        </p:txBody>
      </p:sp>
      <p:sp>
        <p:nvSpPr>
          <p:cNvPr id="22" name="円/楕円 21">
            <a:extLst>
              <a:ext uri="{FF2B5EF4-FFF2-40B4-BE49-F238E27FC236}">
                <a16:creationId xmlns:a16="http://schemas.microsoft.com/office/drawing/2014/main" id="{7EDBC969-B7B0-FC42-017C-05A995B01F5D}"/>
              </a:ext>
            </a:extLst>
          </p:cNvPr>
          <p:cNvSpPr/>
          <p:nvPr/>
        </p:nvSpPr>
        <p:spPr>
          <a:xfrm>
            <a:off x="683724" y="2793984"/>
            <a:ext cx="162233" cy="16223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円/楕円 22">
            <a:extLst>
              <a:ext uri="{FF2B5EF4-FFF2-40B4-BE49-F238E27FC236}">
                <a16:creationId xmlns:a16="http://schemas.microsoft.com/office/drawing/2014/main" id="{59F84014-650C-6986-7F8F-93B5B7B44491}"/>
              </a:ext>
            </a:extLst>
          </p:cNvPr>
          <p:cNvSpPr/>
          <p:nvPr/>
        </p:nvSpPr>
        <p:spPr>
          <a:xfrm>
            <a:off x="683724" y="3184740"/>
            <a:ext cx="162233" cy="16223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円/楕円 23">
            <a:extLst>
              <a:ext uri="{FF2B5EF4-FFF2-40B4-BE49-F238E27FC236}">
                <a16:creationId xmlns:a16="http://schemas.microsoft.com/office/drawing/2014/main" id="{FD6A6E4F-8D00-A74C-ECF5-B46893A2115E}"/>
              </a:ext>
            </a:extLst>
          </p:cNvPr>
          <p:cNvSpPr/>
          <p:nvPr/>
        </p:nvSpPr>
        <p:spPr>
          <a:xfrm>
            <a:off x="683724" y="3602481"/>
            <a:ext cx="162233" cy="16223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円/楕円 31">
            <a:extLst>
              <a:ext uri="{FF2B5EF4-FFF2-40B4-BE49-F238E27FC236}">
                <a16:creationId xmlns:a16="http://schemas.microsoft.com/office/drawing/2014/main" id="{0E902D9D-63BB-ECB1-B0DB-2D656DA7F6FD}"/>
              </a:ext>
            </a:extLst>
          </p:cNvPr>
          <p:cNvSpPr/>
          <p:nvPr/>
        </p:nvSpPr>
        <p:spPr>
          <a:xfrm>
            <a:off x="689517" y="3998509"/>
            <a:ext cx="162233" cy="162233"/>
          </a:xfrm>
          <a:prstGeom prst="ellipse">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円/楕円 32">
            <a:extLst>
              <a:ext uri="{FF2B5EF4-FFF2-40B4-BE49-F238E27FC236}">
                <a16:creationId xmlns:a16="http://schemas.microsoft.com/office/drawing/2014/main" id="{41F9F114-6692-2B1E-846E-A735ED147001}"/>
              </a:ext>
            </a:extLst>
          </p:cNvPr>
          <p:cNvSpPr/>
          <p:nvPr/>
        </p:nvSpPr>
        <p:spPr>
          <a:xfrm>
            <a:off x="6437513" y="2796620"/>
            <a:ext cx="162233" cy="162233"/>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円/楕円 33">
            <a:extLst>
              <a:ext uri="{FF2B5EF4-FFF2-40B4-BE49-F238E27FC236}">
                <a16:creationId xmlns:a16="http://schemas.microsoft.com/office/drawing/2014/main" id="{62960C1B-E43D-E033-ECB3-A6DA8AE494B8}"/>
              </a:ext>
            </a:extLst>
          </p:cNvPr>
          <p:cNvSpPr/>
          <p:nvPr/>
        </p:nvSpPr>
        <p:spPr>
          <a:xfrm>
            <a:off x="6437513" y="3187376"/>
            <a:ext cx="162233" cy="162233"/>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円/楕円 35">
            <a:extLst>
              <a:ext uri="{FF2B5EF4-FFF2-40B4-BE49-F238E27FC236}">
                <a16:creationId xmlns:a16="http://schemas.microsoft.com/office/drawing/2014/main" id="{440B93F2-EE9B-F71F-51A4-AAE0C3AD9A8C}"/>
              </a:ext>
            </a:extLst>
          </p:cNvPr>
          <p:cNvSpPr/>
          <p:nvPr/>
        </p:nvSpPr>
        <p:spPr>
          <a:xfrm>
            <a:off x="6437513" y="3605117"/>
            <a:ext cx="162233" cy="162233"/>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円/楕円 38">
            <a:extLst>
              <a:ext uri="{FF2B5EF4-FFF2-40B4-BE49-F238E27FC236}">
                <a16:creationId xmlns:a16="http://schemas.microsoft.com/office/drawing/2014/main" id="{212E3DD3-F93F-A0CA-4372-763FD9A0C2AA}"/>
              </a:ext>
            </a:extLst>
          </p:cNvPr>
          <p:cNvSpPr/>
          <p:nvPr/>
        </p:nvSpPr>
        <p:spPr>
          <a:xfrm>
            <a:off x="6443306" y="4001145"/>
            <a:ext cx="162233" cy="162233"/>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角丸四角形 39">
            <a:extLst>
              <a:ext uri="{FF2B5EF4-FFF2-40B4-BE49-F238E27FC236}">
                <a16:creationId xmlns:a16="http://schemas.microsoft.com/office/drawing/2014/main" id="{C045C283-9F26-C89E-383A-2A5D37CF500E}"/>
              </a:ext>
            </a:extLst>
          </p:cNvPr>
          <p:cNvSpPr/>
          <p:nvPr/>
        </p:nvSpPr>
        <p:spPr>
          <a:xfrm>
            <a:off x="683724" y="4931883"/>
            <a:ext cx="10824552" cy="778629"/>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a:t>多様性と一貫性を両立したプレイリスト体験の再発見を目指す</a:t>
            </a:r>
          </a:p>
        </p:txBody>
      </p:sp>
    </p:spTree>
    <p:extLst>
      <p:ext uri="{BB962C8B-B14F-4D97-AF65-F5344CB8AC3E}">
        <p14:creationId xmlns:p14="http://schemas.microsoft.com/office/powerpoint/2010/main" val="8211304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角丸四角形 4">
            <a:extLst>
              <a:ext uri="{FF2B5EF4-FFF2-40B4-BE49-F238E27FC236}">
                <a16:creationId xmlns:a16="http://schemas.microsoft.com/office/drawing/2014/main" id="{6FCF6965-73AA-7271-1844-4F5FFE530BF6}"/>
              </a:ext>
            </a:extLst>
          </p:cNvPr>
          <p:cNvSpPr/>
          <p:nvPr/>
        </p:nvSpPr>
        <p:spPr>
          <a:xfrm>
            <a:off x="659657" y="4889651"/>
            <a:ext cx="7468342" cy="614661"/>
          </a:xfrm>
          <a:prstGeom prst="roundRect">
            <a:avLst/>
          </a:prstGeom>
          <a:noFill/>
          <a:ln w="25400">
            <a:solidFill>
              <a:schemeClr val="accent2">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正方形/長方形 36">
            <a:extLst>
              <a:ext uri="{FF2B5EF4-FFF2-40B4-BE49-F238E27FC236}">
                <a16:creationId xmlns:a16="http://schemas.microsoft.com/office/drawing/2014/main" id="{1E793CE3-1177-3A94-5794-94275D361528}"/>
              </a:ext>
            </a:extLst>
          </p:cNvPr>
          <p:cNvSpPr/>
          <p:nvPr/>
        </p:nvSpPr>
        <p:spPr>
          <a:xfrm>
            <a:off x="-1" y="5752860"/>
            <a:ext cx="12192000" cy="36933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 name="正方形/長方形 7">
            <a:extLst>
              <a:ext uri="{FF2B5EF4-FFF2-40B4-BE49-F238E27FC236}">
                <a16:creationId xmlns:a16="http://schemas.microsoft.com/office/drawing/2014/main" id="{F70D7174-067F-663F-F9DD-A4C777CF2DA6}"/>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25734FAE-2351-7384-CB89-5E6FA71D0B32}"/>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sz="2000" dirty="0"/>
              <a:t>2</a:t>
            </a:r>
            <a:endParaRPr kumimoji="1" lang="ja-JP" altLang="en-US" sz="2000" dirty="0"/>
          </a:p>
        </p:txBody>
      </p:sp>
      <p:sp>
        <p:nvSpPr>
          <p:cNvPr id="10" name="正方形/長方形 9">
            <a:extLst>
              <a:ext uri="{FF2B5EF4-FFF2-40B4-BE49-F238E27FC236}">
                <a16:creationId xmlns:a16="http://schemas.microsoft.com/office/drawing/2014/main" id="{4686E505-7373-4F97-394D-E17D4841AAC5}"/>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F0232BD6-5788-49AC-4140-E1FC39936E94}"/>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7004EDE6-70A7-68F2-83CC-F20655E78B47}"/>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76607FA2-3999-3754-86BF-1EC7F5308101}"/>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7A34FF12-D232-15D5-69B5-246C9A056A30}"/>
              </a:ext>
            </a:extLst>
          </p:cNvPr>
          <p:cNvSpPr txBox="1"/>
          <p:nvPr/>
        </p:nvSpPr>
        <p:spPr>
          <a:xfrm>
            <a:off x="557213" y="204789"/>
            <a:ext cx="6052134" cy="523220"/>
          </a:xfrm>
          <a:prstGeom prst="rect">
            <a:avLst/>
          </a:prstGeom>
          <a:noFill/>
        </p:spPr>
        <p:txBody>
          <a:bodyPr wrap="square" rtlCol="0">
            <a:spAutoFit/>
          </a:bodyPr>
          <a:lstStyle/>
          <a:p>
            <a:r>
              <a:rPr kumimoji="1" lang="ja-JP" altLang="en-US" sz="2800"/>
              <a:t>音楽聴取におけるプレイリスト体験</a:t>
            </a:r>
            <a:endParaRPr kumimoji="1" lang="ja-JP" altLang="en-US" sz="2800" dirty="0"/>
          </a:p>
        </p:txBody>
      </p:sp>
      <p:sp>
        <p:nvSpPr>
          <p:cNvPr id="25" name="テキスト ボックス 24">
            <a:extLst>
              <a:ext uri="{FF2B5EF4-FFF2-40B4-BE49-F238E27FC236}">
                <a16:creationId xmlns:a16="http://schemas.microsoft.com/office/drawing/2014/main" id="{D19FF861-BCB3-F8D5-456B-0607D55B56B5}"/>
              </a:ext>
            </a:extLst>
          </p:cNvPr>
          <p:cNvSpPr txBox="1"/>
          <p:nvPr/>
        </p:nvSpPr>
        <p:spPr>
          <a:xfrm>
            <a:off x="8965486" y="420139"/>
            <a:ext cx="3466782" cy="400110"/>
          </a:xfrm>
          <a:prstGeom prst="rect">
            <a:avLst/>
          </a:prstGeom>
          <a:noFill/>
        </p:spPr>
        <p:txBody>
          <a:bodyPr wrap="square" rtlCol="0">
            <a:spAutoFit/>
          </a:bodyPr>
          <a:lstStyle/>
          <a:p>
            <a:r>
              <a:rPr kumimoji="1" lang="ja-JP" altLang="en-US" sz="2000" dirty="0"/>
              <a:t>はじめに・</a:t>
            </a:r>
            <a:r>
              <a:rPr kumimoji="1" lang="ja-JP" altLang="en-US" sz="2000"/>
              <a:t>背景　</a:t>
            </a:r>
            <a:r>
              <a:rPr kumimoji="1" lang="en-US" altLang="ja-JP" sz="2000" dirty="0"/>
              <a:t>1/5</a:t>
            </a:r>
            <a:endParaRPr kumimoji="1" lang="ja-JP" altLang="en-US" sz="2000" dirty="0"/>
          </a:p>
        </p:txBody>
      </p:sp>
      <p:sp>
        <p:nvSpPr>
          <p:cNvPr id="26" name="テキスト ボックス 25">
            <a:extLst>
              <a:ext uri="{FF2B5EF4-FFF2-40B4-BE49-F238E27FC236}">
                <a16:creationId xmlns:a16="http://schemas.microsoft.com/office/drawing/2014/main" id="{BE8E5AFC-54EC-A1FB-7B9C-4C5ED109B03A}"/>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endParaRPr kumimoji="1" lang="ja-JP" altLang="en-US" dirty="0"/>
          </a:p>
        </p:txBody>
      </p:sp>
      <p:sp>
        <p:nvSpPr>
          <p:cNvPr id="27" name="テキスト ボックス 26">
            <a:extLst>
              <a:ext uri="{FF2B5EF4-FFF2-40B4-BE49-F238E27FC236}">
                <a16:creationId xmlns:a16="http://schemas.microsoft.com/office/drawing/2014/main" id="{697E2BB1-C3C5-234A-74C1-5A428386BA19}"/>
              </a:ext>
            </a:extLst>
          </p:cNvPr>
          <p:cNvSpPr txBox="1"/>
          <p:nvPr/>
        </p:nvSpPr>
        <p:spPr>
          <a:xfrm>
            <a:off x="635318" y="1238202"/>
            <a:ext cx="7542261" cy="1434175"/>
          </a:xfrm>
          <a:prstGeom prst="rect">
            <a:avLst/>
          </a:prstGeom>
          <a:noFill/>
        </p:spPr>
        <p:txBody>
          <a:bodyPr wrap="square" rtlCol="0">
            <a:spAutoFit/>
          </a:bodyPr>
          <a:lstStyle/>
          <a:p>
            <a:pPr>
              <a:lnSpc>
                <a:spcPct val="150000"/>
              </a:lnSpc>
            </a:pPr>
            <a:r>
              <a:rPr lang="ja-JP" altLang="en-US" sz="2000" dirty="0"/>
              <a:t>音楽ストリーミングサービス（</a:t>
            </a:r>
            <a:r>
              <a:rPr lang="en-US" altLang="ja-JP" sz="2000" dirty="0"/>
              <a:t>Spotify</a:t>
            </a:r>
            <a:r>
              <a:rPr lang="en-US" altLang="ja-JP" sz="2000" baseline="30000" dirty="0"/>
              <a:t>1</a:t>
            </a:r>
            <a:r>
              <a:rPr lang="ja-JP" altLang="en-US" sz="2000" dirty="0"/>
              <a:t>等）が普及</a:t>
            </a:r>
            <a:endParaRPr lang="en-US" altLang="ja-JP" sz="2000" dirty="0"/>
          </a:p>
          <a:p>
            <a:pPr marL="800100" lvl="1" indent="-342900">
              <a:lnSpc>
                <a:spcPct val="150000"/>
              </a:lnSpc>
              <a:buFont typeface="Arial" panose="020B0604020202020204" pitchFamily="34" charset="0"/>
              <a:buChar char="•"/>
            </a:pPr>
            <a:r>
              <a:rPr lang="ja-JP" altLang="en-US" sz="2000" dirty="0">
                <a:solidFill>
                  <a:schemeClr val="accent1">
                    <a:lumMod val="50000"/>
                  </a:schemeClr>
                </a:solidFill>
              </a:rPr>
              <a:t>大量</a:t>
            </a:r>
            <a:r>
              <a:rPr lang="ja-JP" altLang="en-US" sz="2000">
                <a:solidFill>
                  <a:schemeClr val="accent1">
                    <a:lumMod val="50000"/>
                  </a:schemeClr>
                </a:solidFill>
              </a:rPr>
              <a:t>の楽曲</a:t>
            </a:r>
            <a:r>
              <a:rPr lang="ja-JP" altLang="en-US" sz="2000"/>
              <a:t>を</a:t>
            </a:r>
            <a:r>
              <a:rPr lang="ja-JP" altLang="en-US" sz="2000">
                <a:solidFill>
                  <a:schemeClr val="accent1">
                    <a:lumMod val="50000"/>
                  </a:schemeClr>
                </a:solidFill>
              </a:rPr>
              <a:t>自由に連続で</a:t>
            </a:r>
            <a:r>
              <a:rPr lang="ja-JP" altLang="en-US" sz="2000"/>
              <a:t>再生する</a:t>
            </a:r>
            <a:r>
              <a:rPr lang="ja-JP" altLang="en-US" sz="2000" u="sng"/>
              <a:t>プレイリスト文化</a:t>
            </a:r>
            <a:endParaRPr lang="en-US" altLang="ja-JP" sz="2000" u="sng" dirty="0"/>
          </a:p>
          <a:p>
            <a:pPr marL="800100" lvl="1" indent="-342900">
              <a:lnSpc>
                <a:spcPct val="150000"/>
              </a:lnSpc>
              <a:buFont typeface="Arial" panose="020B0604020202020204" pitchFamily="34" charset="0"/>
              <a:buChar char="•"/>
            </a:pPr>
            <a:r>
              <a:rPr lang="en-US" altLang="ja-JP" dirty="0"/>
              <a:t>1</a:t>
            </a:r>
            <a:r>
              <a:rPr lang="ja-JP" altLang="en-US"/>
              <a:t>億曲以上，数百万の有効なプレイリストが登録</a:t>
            </a:r>
            <a:endParaRPr lang="en-US" altLang="ja-JP" dirty="0"/>
          </a:p>
        </p:txBody>
      </p:sp>
      <p:sp>
        <p:nvSpPr>
          <p:cNvPr id="28" name="正方形/長方形 27">
            <a:extLst>
              <a:ext uri="{FF2B5EF4-FFF2-40B4-BE49-F238E27FC236}">
                <a16:creationId xmlns:a16="http://schemas.microsoft.com/office/drawing/2014/main" id="{6C1DAA9F-B589-2620-D46B-B74854641EC5}"/>
              </a:ext>
            </a:extLst>
          </p:cNvPr>
          <p:cNvSpPr/>
          <p:nvPr/>
        </p:nvSpPr>
        <p:spPr>
          <a:xfrm>
            <a:off x="659656" y="6271895"/>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0BF08962-6A21-543C-96D0-9E5D4F101A38}"/>
              </a:ext>
            </a:extLst>
          </p:cNvPr>
          <p:cNvSpPr/>
          <p:nvPr/>
        </p:nvSpPr>
        <p:spPr>
          <a:xfrm>
            <a:off x="3173462"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207D16EB-E259-E0C0-5806-E1EF1551BE5B}"/>
              </a:ext>
            </a:extLst>
          </p:cNvPr>
          <p:cNvSpPr/>
          <p:nvPr/>
        </p:nvSpPr>
        <p:spPr>
          <a:xfrm>
            <a:off x="5687268"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31" name="正方形/長方形 30">
            <a:extLst>
              <a:ext uri="{FF2B5EF4-FFF2-40B4-BE49-F238E27FC236}">
                <a16:creationId xmlns:a16="http://schemas.microsoft.com/office/drawing/2014/main" id="{96F9C4C3-49FD-9BCB-EFD0-C3CF6117DB2C}"/>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sp>
        <p:nvSpPr>
          <p:cNvPr id="35" name="テキスト ボックス 34">
            <a:extLst>
              <a:ext uri="{FF2B5EF4-FFF2-40B4-BE49-F238E27FC236}">
                <a16:creationId xmlns:a16="http://schemas.microsoft.com/office/drawing/2014/main" id="{DAF54CFC-D0F9-A15A-290B-1B8DBEB94A80}"/>
              </a:ext>
            </a:extLst>
          </p:cNvPr>
          <p:cNvSpPr txBox="1"/>
          <p:nvPr/>
        </p:nvSpPr>
        <p:spPr>
          <a:xfrm>
            <a:off x="762100" y="4941013"/>
            <a:ext cx="7468343" cy="510845"/>
          </a:xfrm>
          <a:prstGeom prst="rect">
            <a:avLst/>
          </a:prstGeom>
          <a:noFill/>
        </p:spPr>
        <p:txBody>
          <a:bodyPr wrap="square" rtlCol="0">
            <a:spAutoFit/>
          </a:bodyPr>
          <a:lstStyle/>
          <a:p>
            <a:pPr>
              <a:lnSpc>
                <a:spcPct val="150000"/>
              </a:lnSpc>
            </a:pPr>
            <a:r>
              <a:rPr lang="ja-JP" altLang="en-US" sz="2000"/>
              <a:t>プレイリストは楽曲の順序・組み合わせを考慮できているか？</a:t>
            </a:r>
            <a:endParaRPr lang="en-US" altLang="ja-JP" sz="2000" dirty="0"/>
          </a:p>
        </p:txBody>
      </p:sp>
      <p:sp>
        <p:nvSpPr>
          <p:cNvPr id="38" name="テキスト ボックス 37">
            <a:extLst>
              <a:ext uri="{FF2B5EF4-FFF2-40B4-BE49-F238E27FC236}">
                <a16:creationId xmlns:a16="http://schemas.microsoft.com/office/drawing/2014/main" id="{D3AADB2E-A1FE-5422-7BDC-5FF0BA9E730A}"/>
              </a:ext>
            </a:extLst>
          </p:cNvPr>
          <p:cNvSpPr txBox="1"/>
          <p:nvPr/>
        </p:nvSpPr>
        <p:spPr>
          <a:xfrm>
            <a:off x="8901270" y="5723468"/>
            <a:ext cx="5214012" cy="369332"/>
          </a:xfrm>
          <a:prstGeom prst="rect">
            <a:avLst/>
          </a:prstGeom>
          <a:noFill/>
        </p:spPr>
        <p:txBody>
          <a:bodyPr wrap="square" rtlCol="0">
            <a:spAutoFit/>
          </a:bodyPr>
          <a:lstStyle/>
          <a:p>
            <a:r>
              <a:rPr lang="en-US" altLang="ja-JP" dirty="0"/>
              <a:t>*</a:t>
            </a:r>
            <a:r>
              <a:rPr kumimoji="1" lang="en-US" altLang="ja-JP" dirty="0"/>
              <a:t>1 https://open.spotify.com/</a:t>
            </a:r>
            <a:endParaRPr kumimoji="1" lang="ja-JP" altLang="en-US" dirty="0"/>
          </a:p>
        </p:txBody>
      </p:sp>
      <p:pic>
        <p:nvPicPr>
          <p:cNvPr id="40" name="図 39">
            <a:extLst>
              <a:ext uri="{FF2B5EF4-FFF2-40B4-BE49-F238E27FC236}">
                <a16:creationId xmlns:a16="http://schemas.microsoft.com/office/drawing/2014/main" id="{FA47C024-6C86-FA96-8694-F91154B168B7}"/>
              </a:ext>
            </a:extLst>
          </p:cNvPr>
          <p:cNvPicPr>
            <a:picLocks noChangeAspect="1"/>
          </p:cNvPicPr>
          <p:nvPr/>
        </p:nvPicPr>
        <p:blipFill>
          <a:blip r:embed="rId3">
            <a:extLst>
              <a:ext uri="{28A0092B-C50C-407E-A947-70E740481C1C}">
                <a14:useLocalDpi xmlns:a14="http://schemas.microsoft.com/office/drawing/2010/main" val="0"/>
              </a:ext>
            </a:extLst>
          </a:blip>
          <a:srcRect l="26214" t="24191" r="45831" b="16820"/>
          <a:stretch/>
        </p:blipFill>
        <p:spPr>
          <a:xfrm>
            <a:off x="8201074" y="1199098"/>
            <a:ext cx="3711720" cy="4405596"/>
          </a:xfrm>
          <a:prstGeom prst="rect">
            <a:avLst/>
          </a:prstGeom>
        </p:spPr>
      </p:pic>
      <p:sp>
        <p:nvSpPr>
          <p:cNvPr id="3" name="正方形/長方形 2">
            <a:extLst>
              <a:ext uri="{FF2B5EF4-FFF2-40B4-BE49-F238E27FC236}">
                <a16:creationId xmlns:a16="http://schemas.microsoft.com/office/drawing/2014/main" id="{04079EFE-5EA2-0931-8507-EDC469CCA5E3}"/>
              </a:ext>
            </a:extLst>
          </p:cNvPr>
          <p:cNvSpPr/>
          <p:nvPr/>
        </p:nvSpPr>
        <p:spPr>
          <a:xfrm>
            <a:off x="557213" y="4561498"/>
            <a:ext cx="1336412" cy="464606"/>
          </a:xfrm>
          <a:prstGeom prst="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a:t>疑問</a:t>
            </a:r>
          </a:p>
        </p:txBody>
      </p:sp>
      <p:sp>
        <p:nvSpPr>
          <p:cNvPr id="14" name="テキスト ボックス 13">
            <a:extLst>
              <a:ext uri="{FF2B5EF4-FFF2-40B4-BE49-F238E27FC236}">
                <a16:creationId xmlns:a16="http://schemas.microsoft.com/office/drawing/2014/main" id="{01299CE5-2F56-2072-FF85-E07F8CC2F478}"/>
              </a:ext>
            </a:extLst>
          </p:cNvPr>
          <p:cNvSpPr txBox="1"/>
          <p:nvPr/>
        </p:nvSpPr>
        <p:spPr>
          <a:xfrm>
            <a:off x="635317" y="3298955"/>
            <a:ext cx="7542261" cy="971484"/>
          </a:xfrm>
          <a:prstGeom prst="rect">
            <a:avLst/>
          </a:prstGeom>
          <a:noFill/>
        </p:spPr>
        <p:txBody>
          <a:bodyPr wrap="square" rtlCol="0">
            <a:spAutoFit/>
          </a:bodyPr>
          <a:lstStyle/>
          <a:p>
            <a:pPr>
              <a:lnSpc>
                <a:spcPct val="150000"/>
              </a:lnSpc>
            </a:pPr>
            <a:r>
              <a:rPr lang="ja-JP" altLang="en-US" sz="2000"/>
              <a:t>従来の</a:t>
            </a:r>
            <a:r>
              <a:rPr lang="en-US" altLang="ja-JP" sz="2000" dirty="0"/>
              <a:t>CD</a:t>
            </a:r>
            <a:r>
              <a:rPr lang="ja-JP" altLang="en-US" sz="2000"/>
              <a:t>・アルバム等ではアーティストが順序や構成を決定</a:t>
            </a:r>
            <a:endParaRPr lang="en-US" altLang="ja-JP" sz="2000" dirty="0"/>
          </a:p>
          <a:p>
            <a:pPr marL="800100" lvl="1" indent="-342900">
              <a:lnSpc>
                <a:spcPct val="150000"/>
              </a:lnSpc>
              <a:buFont typeface="Arial" panose="020B0604020202020204" pitchFamily="34" charset="0"/>
              <a:buChar char="•"/>
            </a:pPr>
            <a:r>
              <a:rPr lang="ja-JP" altLang="en-US" sz="2000"/>
              <a:t>楽曲ごとに「序章」や「ハイライト」等の役割</a:t>
            </a:r>
            <a:endParaRPr lang="en-US" altLang="ja-JP" sz="2000" dirty="0"/>
          </a:p>
        </p:txBody>
      </p:sp>
      <p:sp>
        <p:nvSpPr>
          <p:cNvPr id="16" name="テキスト ボックス 15">
            <a:extLst>
              <a:ext uri="{FF2B5EF4-FFF2-40B4-BE49-F238E27FC236}">
                <a16:creationId xmlns:a16="http://schemas.microsoft.com/office/drawing/2014/main" id="{A18157D8-CB5A-4D28-C23C-AA5EF376A167}"/>
              </a:ext>
            </a:extLst>
          </p:cNvPr>
          <p:cNvSpPr txBox="1"/>
          <p:nvPr/>
        </p:nvSpPr>
        <p:spPr>
          <a:xfrm flipH="1">
            <a:off x="3610449" y="2767853"/>
            <a:ext cx="672824" cy="461665"/>
          </a:xfrm>
          <a:prstGeom prst="rect">
            <a:avLst/>
          </a:prstGeom>
          <a:noFill/>
        </p:spPr>
        <p:txBody>
          <a:bodyPr wrap="square" rtlCol="0">
            <a:spAutoFit/>
          </a:bodyPr>
          <a:lstStyle/>
          <a:p>
            <a:r>
              <a:rPr kumimoji="1" lang="en-US" altLang="ja-JP" sz="2400" b="1" dirty="0">
                <a:solidFill>
                  <a:schemeClr val="accent2">
                    <a:lumMod val="60000"/>
                    <a:lumOff val="40000"/>
                  </a:schemeClr>
                </a:solidFill>
              </a:rPr>
              <a:t>VS</a:t>
            </a:r>
            <a:endParaRPr kumimoji="1" lang="ja-JP" altLang="en-US" sz="2400" b="1">
              <a:solidFill>
                <a:schemeClr val="accent2">
                  <a:lumMod val="60000"/>
                  <a:lumOff val="40000"/>
                </a:schemeClr>
              </a:solidFill>
            </a:endParaRPr>
          </a:p>
        </p:txBody>
      </p:sp>
      <p:sp>
        <p:nvSpPr>
          <p:cNvPr id="21" name="角丸四角形 20">
            <a:extLst>
              <a:ext uri="{FF2B5EF4-FFF2-40B4-BE49-F238E27FC236}">
                <a16:creationId xmlns:a16="http://schemas.microsoft.com/office/drawing/2014/main" id="{017CF25B-23DA-1AC5-C890-F0E3E54B16C1}"/>
              </a:ext>
            </a:extLst>
          </p:cNvPr>
          <p:cNvSpPr/>
          <p:nvPr/>
        </p:nvSpPr>
        <p:spPr>
          <a:xfrm>
            <a:off x="475324" y="1412482"/>
            <a:ext cx="89066" cy="1259895"/>
          </a:xfrm>
          <a:prstGeom prst="roundRect">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角丸四角形 21">
            <a:extLst>
              <a:ext uri="{FF2B5EF4-FFF2-40B4-BE49-F238E27FC236}">
                <a16:creationId xmlns:a16="http://schemas.microsoft.com/office/drawing/2014/main" id="{EC4256F8-E870-E661-FD8A-991D408836F0}"/>
              </a:ext>
            </a:extLst>
          </p:cNvPr>
          <p:cNvSpPr/>
          <p:nvPr/>
        </p:nvSpPr>
        <p:spPr>
          <a:xfrm>
            <a:off x="475386" y="3429000"/>
            <a:ext cx="89066" cy="859841"/>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856202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5B64AD-1886-85DA-8C94-AF7ABF4BAEB0}"/>
            </a:ext>
          </a:extLst>
        </p:cNvPr>
        <p:cNvGrpSpPr/>
        <p:nvPr/>
      </p:nvGrpSpPr>
      <p:grpSpPr>
        <a:xfrm>
          <a:off x="0" y="0"/>
          <a:ext cx="0" cy="0"/>
          <a:chOff x="0" y="0"/>
          <a:chExt cx="0" cy="0"/>
        </a:xfrm>
      </p:grpSpPr>
      <p:sp>
        <p:nvSpPr>
          <p:cNvPr id="52" name="正方形/長方形 51">
            <a:extLst>
              <a:ext uri="{FF2B5EF4-FFF2-40B4-BE49-F238E27FC236}">
                <a16:creationId xmlns:a16="http://schemas.microsoft.com/office/drawing/2014/main" id="{189CB3D3-6BA8-6F0D-D049-0665F113DBF2}"/>
              </a:ext>
            </a:extLst>
          </p:cNvPr>
          <p:cNvSpPr/>
          <p:nvPr/>
        </p:nvSpPr>
        <p:spPr>
          <a:xfrm>
            <a:off x="-1" y="5752860"/>
            <a:ext cx="12192000" cy="36933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9" name="正方形/長方形 48">
            <a:extLst>
              <a:ext uri="{FF2B5EF4-FFF2-40B4-BE49-F238E27FC236}">
                <a16:creationId xmlns:a16="http://schemas.microsoft.com/office/drawing/2014/main" id="{E6FD3E05-8D01-6078-DBB5-0A6125E5B1B0}"/>
              </a:ext>
            </a:extLst>
          </p:cNvPr>
          <p:cNvSpPr/>
          <p:nvPr/>
        </p:nvSpPr>
        <p:spPr>
          <a:xfrm>
            <a:off x="8160434" y="4018940"/>
            <a:ext cx="3710840" cy="1445446"/>
          </a:xfrm>
          <a:prstGeom prst="rect">
            <a:avLst/>
          </a:prstGeom>
          <a:solidFill>
            <a:schemeClr val="accent3">
              <a:lumMod val="20000"/>
              <a:lumOff val="80000"/>
            </a:schemeClr>
          </a:solidFill>
          <a:ln w="19050">
            <a:solidFill>
              <a:schemeClr val="accent1">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四角形: 角を丸くする 35">
            <a:extLst>
              <a:ext uri="{FF2B5EF4-FFF2-40B4-BE49-F238E27FC236}">
                <a16:creationId xmlns:a16="http://schemas.microsoft.com/office/drawing/2014/main" id="{2A49AC4F-BC5F-80A0-BF48-23332BB6133F}"/>
              </a:ext>
            </a:extLst>
          </p:cNvPr>
          <p:cNvSpPr/>
          <p:nvPr/>
        </p:nvSpPr>
        <p:spPr>
          <a:xfrm>
            <a:off x="3755306" y="4539846"/>
            <a:ext cx="1214259" cy="71911"/>
          </a:xfrm>
          <a:prstGeom prst="round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F236E34B-F5A9-645D-CCA8-A7A26C245516}"/>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09D7A64E-BF4B-5712-1232-7DAAE9C869A4}"/>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t>3</a:t>
            </a:r>
            <a:endParaRPr kumimoji="1" lang="ja-JP" altLang="en-US" sz="2000" dirty="0"/>
          </a:p>
        </p:txBody>
      </p:sp>
      <p:sp>
        <p:nvSpPr>
          <p:cNvPr id="10" name="正方形/長方形 9">
            <a:extLst>
              <a:ext uri="{FF2B5EF4-FFF2-40B4-BE49-F238E27FC236}">
                <a16:creationId xmlns:a16="http://schemas.microsoft.com/office/drawing/2014/main" id="{B88BEE28-B8BC-7129-F21E-D9244CCB69CF}"/>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57AB65B7-B8FB-6CC4-41ED-7A8D5DFD8B73}"/>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5000C540-8F1D-1AB2-5A2B-B9ECD642D5C0}"/>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13C61A7D-1DCB-FE03-7E43-EE73B7D0323A}"/>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C4E427EB-FAA9-8A02-9C05-65A36E34DD7C}"/>
              </a:ext>
            </a:extLst>
          </p:cNvPr>
          <p:cNvSpPr txBox="1"/>
          <p:nvPr/>
        </p:nvSpPr>
        <p:spPr>
          <a:xfrm>
            <a:off x="557213" y="204789"/>
            <a:ext cx="5345747" cy="523220"/>
          </a:xfrm>
          <a:prstGeom prst="rect">
            <a:avLst/>
          </a:prstGeom>
          <a:noFill/>
        </p:spPr>
        <p:txBody>
          <a:bodyPr wrap="square" rtlCol="0">
            <a:spAutoFit/>
          </a:bodyPr>
          <a:lstStyle/>
          <a:p>
            <a:r>
              <a:rPr kumimoji="1" lang="ja-JP" altLang="en-US" sz="2800"/>
              <a:t>プレイリスト体験の課題</a:t>
            </a:r>
            <a:endParaRPr kumimoji="1" lang="ja-JP" altLang="en-US" sz="2800" dirty="0"/>
          </a:p>
        </p:txBody>
      </p:sp>
      <p:sp>
        <p:nvSpPr>
          <p:cNvPr id="25" name="テキスト ボックス 24">
            <a:extLst>
              <a:ext uri="{FF2B5EF4-FFF2-40B4-BE49-F238E27FC236}">
                <a16:creationId xmlns:a16="http://schemas.microsoft.com/office/drawing/2014/main" id="{DC44BF32-3D26-C99C-5546-53D15B8D1608}"/>
              </a:ext>
            </a:extLst>
          </p:cNvPr>
          <p:cNvSpPr txBox="1"/>
          <p:nvPr/>
        </p:nvSpPr>
        <p:spPr>
          <a:xfrm>
            <a:off x="8965486" y="420139"/>
            <a:ext cx="3466782" cy="400110"/>
          </a:xfrm>
          <a:prstGeom prst="rect">
            <a:avLst/>
          </a:prstGeom>
          <a:noFill/>
        </p:spPr>
        <p:txBody>
          <a:bodyPr wrap="square" rtlCol="0">
            <a:spAutoFit/>
          </a:bodyPr>
          <a:lstStyle/>
          <a:p>
            <a:r>
              <a:rPr kumimoji="1" lang="ja-JP" altLang="en-US" sz="2000" dirty="0"/>
              <a:t>はじめに・</a:t>
            </a:r>
            <a:r>
              <a:rPr kumimoji="1" lang="ja-JP" altLang="en-US" sz="2000"/>
              <a:t>背景　</a:t>
            </a:r>
            <a:r>
              <a:rPr lang="en-US" altLang="ja-JP" sz="2000" dirty="0"/>
              <a:t>2</a:t>
            </a:r>
            <a:r>
              <a:rPr kumimoji="1" lang="en-US" altLang="ja-JP" sz="2000" dirty="0"/>
              <a:t>/5</a:t>
            </a:r>
            <a:endParaRPr kumimoji="1" lang="ja-JP" altLang="en-US" sz="2000" dirty="0"/>
          </a:p>
        </p:txBody>
      </p:sp>
      <p:sp>
        <p:nvSpPr>
          <p:cNvPr id="26" name="テキスト ボックス 25">
            <a:extLst>
              <a:ext uri="{FF2B5EF4-FFF2-40B4-BE49-F238E27FC236}">
                <a16:creationId xmlns:a16="http://schemas.microsoft.com/office/drawing/2014/main" id="{EA878378-D45F-C4AF-48B0-B75340C61A2D}"/>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endParaRPr kumimoji="1" lang="ja-JP" altLang="en-US" dirty="0"/>
          </a:p>
        </p:txBody>
      </p:sp>
      <p:sp>
        <p:nvSpPr>
          <p:cNvPr id="28" name="正方形/長方形 27">
            <a:extLst>
              <a:ext uri="{FF2B5EF4-FFF2-40B4-BE49-F238E27FC236}">
                <a16:creationId xmlns:a16="http://schemas.microsoft.com/office/drawing/2014/main" id="{B421BB7E-7561-4D64-ABF7-310E1A888B27}"/>
              </a:ext>
            </a:extLst>
          </p:cNvPr>
          <p:cNvSpPr/>
          <p:nvPr/>
        </p:nvSpPr>
        <p:spPr>
          <a:xfrm>
            <a:off x="659656" y="6271895"/>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C234939F-E509-3A49-9939-25593A674DC5}"/>
              </a:ext>
            </a:extLst>
          </p:cNvPr>
          <p:cNvSpPr/>
          <p:nvPr/>
        </p:nvSpPr>
        <p:spPr>
          <a:xfrm>
            <a:off x="3173462"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952A2EE5-2963-3F33-9E75-5CB7212EF979}"/>
              </a:ext>
            </a:extLst>
          </p:cNvPr>
          <p:cNvSpPr/>
          <p:nvPr/>
        </p:nvSpPr>
        <p:spPr>
          <a:xfrm>
            <a:off x="5687268"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31" name="正方形/長方形 30">
            <a:extLst>
              <a:ext uri="{FF2B5EF4-FFF2-40B4-BE49-F238E27FC236}">
                <a16:creationId xmlns:a16="http://schemas.microsoft.com/office/drawing/2014/main" id="{3907DFF4-06D5-E356-A13B-E8588B9EFC6D}"/>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sp>
        <p:nvSpPr>
          <p:cNvPr id="44" name="四角形: 角を丸くする 43">
            <a:extLst>
              <a:ext uri="{FF2B5EF4-FFF2-40B4-BE49-F238E27FC236}">
                <a16:creationId xmlns:a16="http://schemas.microsoft.com/office/drawing/2014/main" id="{00155BB8-6F96-C219-6C9D-E2B0A41473E2}"/>
              </a:ext>
            </a:extLst>
          </p:cNvPr>
          <p:cNvSpPr/>
          <p:nvPr/>
        </p:nvSpPr>
        <p:spPr>
          <a:xfrm>
            <a:off x="8265160" y="4123804"/>
            <a:ext cx="1651000" cy="57912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lumMod val="95000"/>
                    <a:lumOff val="5000"/>
                  </a:schemeClr>
                </a:solidFill>
              </a:rPr>
              <a:t>テンポ</a:t>
            </a:r>
            <a:endParaRPr kumimoji="1" lang="ja-JP" altLang="en-US" dirty="0">
              <a:solidFill>
                <a:schemeClr val="tx1">
                  <a:lumMod val="95000"/>
                  <a:lumOff val="5000"/>
                </a:schemeClr>
              </a:solidFill>
            </a:endParaRPr>
          </a:p>
        </p:txBody>
      </p:sp>
      <p:sp>
        <p:nvSpPr>
          <p:cNvPr id="46" name="四角形: 角を丸くする 45">
            <a:extLst>
              <a:ext uri="{FF2B5EF4-FFF2-40B4-BE49-F238E27FC236}">
                <a16:creationId xmlns:a16="http://schemas.microsoft.com/office/drawing/2014/main" id="{3034B182-4984-D272-E603-D49233D4E0E2}"/>
              </a:ext>
            </a:extLst>
          </p:cNvPr>
          <p:cNvSpPr/>
          <p:nvPr/>
        </p:nvSpPr>
        <p:spPr>
          <a:xfrm>
            <a:off x="10092428" y="4123804"/>
            <a:ext cx="1651000" cy="57912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solidFill>
                  <a:schemeClr val="tx1">
                    <a:lumMod val="95000"/>
                    <a:lumOff val="5000"/>
                  </a:schemeClr>
                </a:solidFill>
              </a:rPr>
              <a:t>ジャンル</a:t>
            </a:r>
          </a:p>
        </p:txBody>
      </p:sp>
      <p:sp>
        <p:nvSpPr>
          <p:cNvPr id="47" name="四角形: 角を丸くする 46">
            <a:extLst>
              <a:ext uri="{FF2B5EF4-FFF2-40B4-BE49-F238E27FC236}">
                <a16:creationId xmlns:a16="http://schemas.microsoft.com/office/drawing/2014/main" id="{6F7AF244-2835-33E6-7E23-BC9FEDFD66C8}"/>
              </a:ext>
            </a:extLst>
          </p:cNvPr>
          <p:cNvSpPr/>
          <p:nvPr/>
        </p:nvSpPr>
        <p:spPr>
          <a:xfrm>
            <a:off x="8252225" y="4814785"/>
            <a:ext cx="1651000" cy="57912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lumMod val="95000"/>
                    <a:lumOff val="5000"/>
                  </a:schemeClr>
                </a:solidFill>
              </a:rPr>
              <a:t>楽器構成</a:t>
            </a:r>
            <a:endParaRPr kumimoji="1" lang="ja-JP" altLang="en-US" dirty="0">
              <a:solidFill>
                <a:schemeClr val="tx1">
                  <a:lumMod val="95000"/>
                  <a:lumOff val="5000"/>
                </a:schemeClr>
              </a:solidFill>
            </a:endParaRPr>
          </a:p>
        </p:txBody>
      </p:sp>
      <p:sp>
        <p:nvSpPr>
          <p:cNvPr id="48" name="四角形: 角を丸くする 47">
            <a:extLst>
              <a:ext uri="{FF2B5EF4-FFF2-40B4-BE49-F238E27FC236}">
                <a16:creationId xmlns:a16="http://schemas.microsoft.com/office/drawing/2014/main" id="{C3256CD2-97A4-7878-35D0-63BDBBC70E40}"/>
              </a:ext>
            </a:extLst>
          </p:cNvPr>
          <p:cNvSpPr/>
          <p:nvPr/>
        </p:nvSpPr>
        <p:spPr>
          <a:xfrm>
            <a:off x="10092428" y="4847010"/>
            <a:ext cx="1651000" cy="579120"/>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dirty="0">
                <a:solidFill>
                  <a:schemeClr val="tx1">
                    <a:lumMod val="95000"/>
                    <a:lumOff val="5000"/>
                  </a:schemeClr>
                </a:solidFill>
              </a:rPr>
              <a:t>キー・和音</a:t>
            </a:r>
            <a:endParaRPr kumimoji="1" lang="ja-JP" altLang="en-US" dirty="0">
              <a:solidFill>
                <a:schemeClr val="tx1">
                  <a:lumMod val="95000"/>
                  <a:lumOff val="5000"/>
                </a:schemeClr>
              </a:solidFill>
            </a:endParaRPr>
          </a:p>
        </p:txBody>
      </p:sp>
      <p:sp>
        <p:nvSpPr>
          <p:cNvPr id="7" name="テキスト ボックス 6">
            <a:extLst>
              <a:ext uri="{FF2B5EF4-FFF2-40B4-BE49-F238E27FC236}">
                <a16:creationId xmlns:a16="http://schemas.microsoft.com/office/drawing/2014/main" id="{722F4DE6-A849-16A6-DD18-D4FC2E7A1661}"/>
              </a:ext>
            </a:extLst>
          </p:cNvPr>
          <p:cNvSpPr txBox="1"/>
          <p:nvPr/>
        </p:nvSpPr>
        <p:spPr>
          <a:xfrm>
            <a:off x="692092" y="1981376"/>
            <a:ext cx="7468342" cy="509820"/>
          </a:xfrm>
          <a:prstGeom prst="rect">
            <a:avLst/>
          </a:prstGeom>
          <a:noFill/>
        </p:spPr>
        <p:txBody>
          <a:bodyPr wrap="square" rtlCol="0">
            <a:spAutoFit/>
          </a:bodyPr>
          <a:lstStyle/>
          <a:p>
            <a:pPr>
              <a:lnSpc>
                <a:spcPct val="150000"/>
              </a:lnSpc>
            </a:pPr>
            <a:r>
              <a:rPr lang="ja-JP" altLang="en-US" sz="2000"/>
              <a:t>プレイリストは楽曲の順序・組み合わせを考慮できているか？</a:t>
            </a:r>
            <a:endParaRPr lang="en-US" altLang="ja-JP" sz="2000" dirty="0"/>
          </a:p>
        </p:txBody>
      </p:sp>
      <p:sp>
        <p:nvSpPr>
          <p:cNvPr id="16" name="正方形/長方形 15">
            <a:extLst>
              <a:ext uri="{FF2B5EF4-FFF2-40B4-BE49-F238E27FC236}">
                <a16:creationId xmlns:a16="http://schemas.microsoft.com/office/drawing/2014/main" id="{6B882FC7-C70A-357D-3A07-4FA3FEE3154E}"/>
              </a:ext>
            </a:extLst>
          </p:cNvPr>
          <p:cNvSpPr/>
          <p:nvPr/>
        </p:nvSpPr>
        <p:spPr>
          <a:xfrm>
            <a:off x="692092" y="2976072"/>
            <a:ext cx="1336412" cy="464606"/>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a:t>回答</a:t>
            </a:r>
          </a:p>
        </p:txBody>
      </p:sp>
      <p:sp>
        <p:nvSpPr>
          <p:cNvPr id="19" name="正方形/長方形 18">
            <a:extLst>
              <a:ext uri="{FF2B5EF4-FFF2-40B4-BE49-F238E27FC236}">
                <a16:creationId xmlns:a16="http://schemas.microsoft.com/office/drawing/2014/main" id="{AE6D44F6-4863-30F6-638E-798B486B4877}"/>
              </a:ext>
            </a:extLst>
          </p:cNvPr>
          <p:cNvSpPr/>
          <p:nvPr/>
        </p:nvSpPr>
        <p:spPr>
          <a:xfrm>
            <a:off x="656023" y="1476416"/>
            <a:ext cx="1336412" cy="464606"/>
          </a:xfrm>
          <a:prstGeom prst="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a:t>疑問</a:t>
            </a:r>
          </a:p>
        </p:txBody>
      </p:sp>
      <p:sp>
        <p:nvSpPr>
          <p:cNvPr id="21" name="テキスト ボックス 20">
            <a:extLst>
              <a:ext uri="{FF2B5EF4-FFF2-40B4-BE49-F238E27FC236}">
                <a16:creationId xmlns:a16="http://schemas.microsoft.com/office/drawing/2014/main" id="{E5E0A5CD-51BF-D8AC-61AE-F8C9F10E3E07}"/>
              </a:ext>
            </a:extLst>
          </p:cNvPr>
          <p:cNvSpPr txBox="1"/>
          <p:nvPr/>
        </p:nvSpPr>
        <p:spPr>
          <a:xfrm>
            <a:off x="656023" y="3543894"/>
            <a:ext cx="2492990" cy="400110"/>
          </a:xfrm>
          <a:prstGeom prst="rect">
            <a:avLst/>
          </a:prstGeom>
          <a:noFill/>
        </p:spPr>
        <p:txBody>
          <a:bodyPr wrap="none" rtlCol="0">
            <a:spAutoFit/>
          </a:bodyPr>
          <a:lstStyle/>
          <a:p>
            <a:r>
              <a:rPr kumimoji="1" lang="ja-JP" altLang="en-US" sz="2000"/>
              <a:t>改善の余地が大きい</a:t>
            </a:r>
          </a:p>
        </p:txBody>
      </p:sp>
      <p:pic>
        <p:nvPicPr>
          <p:cNvPr id="41" name="オンライン メディア 40" descr="Fall Out Boy - Centuries (Official Video)">
            <a:hlinkClick r:id="" action="ppaction://media"/>
            <a:extLst>
              <a:ext uri="{FF2B5EF4-FFF2-40B4-BE49-F238E27FC236}">
                <a16:creationId xmlns:a16="http://schemas.microsoft.com/office/drawing/2014/main" id="{CD935F74-04A2-E43C-8CD5-1880626ACA06}"/>
              </a:ext>
            </a:extLst>
          </p:cNvPr>
          <p:cNvPicPr>
            <a:picLocks noRot="1" noChangeAspect="1"/>
          </p:cNvPicPr>
          <p:nvPr>
            <a:videoFile r:link="rId1"/>
          </p:nvPr>
        </p:nvPicPr>
        <p:blipFill>
          <a:blip r:embed="rId5"/>
          <a:stretch>
            <a:fillRect/>
          </a:stretch>
        </p:blipFill>
        <p:spPr>
          <a:xfrm>
            <a:off x="8793405" y="964335"/>
            <a:ext cx="2393757" cy="1352473"/>
          </a:xfrm>
          <a:prstGeom prst="rect">
            <a:avLst/>
          </a:prstGeom>
        </p:spPr>
      </p:pic>
      <p:pic>
        <p:nvPicPr>
          <p:cNvPr id="43" name="オンライン メディア 38" descr="[playlist] Time to Drive🚗 | lofi hip hop chill beats">
            <a:hlinkClick r:id="" action="ppaction://media"/>
            <a:extLst>
              <a:ext uri="{FF2B5EF4-FFF2-40B4-BE49-F238E27FC236}">
                <a16:creationId xmlns:a16="http://schemas.microsoft.com/office/drawing/2014/main" id="{8BFFAAA7-7987-D039-3A1F-DEB43BBA0B24}"/>
              </a:ext>
            </a:extLst>
          </p:cNvPr>
          <p:cNvPicPr>
            <a:picLocks noRot="1" noChangeAspect="1"/>
          </p:cNvPicPr>
          <p:nvPr>
            <a:videoFile r:link="rId2"/>
          </p:nvPr>
        </p:nvPicPr>
        <p:blipFill>
          <a:blip r:embed="rId6"/>
          <a:stretch>
            <a:fillRect/>
          </a:stretch>
        </p:blipFill>
        <p:spPr>
          <a:xfrm>
            <a:off x="8709672" y="2404056"/>
            <a:ext cx="2561225" cy="1447091"/>
          </a:xfrm>
          <a:prstGeom prst="rect">
            <a:avLst/>
          </a:prstGeom>
        </p:spPr>
      </p:pic>
      <p:sp>
        <p:nvSpPr>
          <p:cNvPr id="51" name="テキスト ボックス 50">
            <a:extLst>
              <a:ext uri="{FF2B5EF4-FFF2-40B4-BE49-F238E27FC236}">
                <a16:creationId xmlns:a16="http://schemas.microsoft.com/office/drawing/2014/main" id="{3CADF3B4-427B-FBE5-03D7-A57C19C85B19}"/>
              </a:ext>
            </a:extLst>
          </p:cNvPr>
          <p:cNvSpPr txBox="1"/>
          <p:nvPr/>
        </p:nvSpPr>
        <p:spPr>
          <a:xfrm>
            <a:off x="3663652" y="5706768"/>
            <a:ext cx="13426489" cy="369332"/>
          </a:xfrm>
          <a:prstGeom prst="rect">
            <a:avLst/>
          </a:prstGeom>
          <a:noFill/>
        </p:spPr>
        <p:txBody>
          <a:bodyPr wrap="square" rtlCol="0">
            <a:spAutoFit/>
          </a:bodyPr>
          <a:lstStyle/>
          <a:p>
            <a:r>
              <a:rPr lang="en-US" altLang="ja-JP" dirty="0"/>
              <a:t>*</a:t>
            </a:r>
            <a:r>
              <a:rPr kumimoji="1" lang="en-US" altLang="ja-JP" sz="1400" dirty="0"/>
              <a:t>1 </a:t>
            </a:r>
            <a:r>
              <a:rPr kumimoji="1" lang="en-US" altLang="ja-JP" sz="1400" dirty="0">
                <a:hlinkClick r:id="rId7">
                  <a:extLst>
                    <a:ext uri="{A12FA001-AC4F-418D-AE19-62706E023703}">
                      <ahyp:hlinkClr xmlns:ahyp="http://schemas.microsoft.com/office/drawing/2018/hyperlinkcolor" val="tx"/>
                    </a:ext>
                  </a:extLst>
                </a:hlinkClick>
              </a:rPr>
              <a:t>https://youtu.be/LBr7kECsjcQ?si=5dstz-11GPUGP9SU</a:t>
            </a:r>
            <a:r>
              <a:rPr kumimoji="1" lang="en-US" altLang="ja-JP" sz="1400" dirty="0"/>
              <a:t>  *2https://</a:t>
            </a:r>
            <a:r>
              <a:rPr kumimoji="1" lang="en-US" altLang="ja-JP" sz="1400" dirty="0" err="1"/>
              <a:t>youtu.be</a:t>
            </a:r>
            <a:r>
              <a:rPr kumimoji="1" lang="en-US" altLang="ja-JP" sz="1400" dirty="0"/>
              <a:t>/xSPRH8Xzg08?si=6olyBH_DNfKnVvkE</a:t>
            </a:r>
            <a:endParaRPr kumimoji="1" lang="ja-JP" altLang="en-US" sz="1400" dirty="0"/>
          </a:p>
        </p:txBody>
      </p:sp>
      <p:sp>
        <p:nvSpPr>
          <p:cNvPr id="53" name="角丸四角形 52">
            <a:extLst>
              <a:ext uri="{FF2B5EF4-FFF2-40B4-BE49-F238E27FC236}">
                <a16:creationId xmlns:a16="http://schemas.microsoft.com/office/drawing/2014/main" id="{EA426609-9AF0-0753-75C1-16033DBDF8C0}"/>
              </a:ext>
            </a:extLst>
          </p:cNvPr>
          <p:cNvSpPr/>
          <p:nvPr/>
        </p:nvSpPr>
        <p:spPr>
          <a:xfrm>
            <a:off x="468147" y="1412482"/>
            <a:ext cx="89066" cy="1037883"/>
          </a:xfrm>
          <a:prstGeom prst="round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角丸四角形 54">
            <a:extLst>
              <a:ext uri="{FF2B5EF4-FFF2-40B4-BE49-F238E27FC236}">
                <a16:creationId xmlns:a16="http://schemas.microsoft.com/office/drawing/2014/main" id="{2137A9F1-81F1-825B-D052-18EEA97973ED}"/>
              </a:ext>
            </a:extLst>
          </p:cNvPr>
          <p:cNvSpPr/>
          <p:nvPr/>
        </p:nvSpPr>
        <p:spPr>
          <a:xfrm>
            <a:off x="454985" y="2950218"/>
            <a:ext cx="89066" cy="1037883"/>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角丸四角形 55">
            <a:extLst>
              <a:ext uri="{FF2B5EF4-FFF2-40B4-BE49-F238E27FC236}">
                <a16:creationId xmlns:a16="http://schemas.microsoft.com/office/drawing/2014/main" id="{B01C4FC5-66DD-B911-137D-4649A7383728}"/>
              </a:ext>
            </a:extLst>
          </p:cNvPr>
          <p:cNvSpPr/>
          <p:nvPr/>
        </p:nvSpPr>
        <p:spPr>
          <a:xfrm>
            <a:off x="839915" y="4220068"/>
            <a:ext cx="91268" cy="1358451"/>
          </a:xfrm>
          <a:prstGeom prst="roundRect">
            <a:avLst/>
          </a:prstGeom>
          <a:solidFill>
            <a:schemeClr val="accent5">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0" name="テキスト ボックス 59">
            <a:extLst>
              <a:ext uri="{FF2B5EF4-FFF2-40B4-BE49-F238E27FC236}">
                <a16:creationId xmlns:a16="http://schemas.microsoft.com/office/drawing/2014/main" id="{6A17EF62-9BEF-6960-43E1-C5446F50DE61}"/>
              </a:ext>
            </a:extLst>
          </p:cNvPr>
          <p:cNvSpPr txBox="1"/>
          <p:nvPr/>
        </p:nvSpPr>
        <p:spPr>
          <a:xfrm>
            <a:off x="967761" y="4115453"/>
            <a:ext cx="7468344" cy="1434175"/>
          </a:xfrm>
          <a:prstGeom prst="rect">
            <a:avLst/>
          </a:prstGeom>
          <a:noFill/>
        </p:spPr>
        <p:txBody>
          <a:bodyPr wrap="square" rtlCol="0">
            <a:spAutoFit/>
          </a:bodyPr>
          <a:lstStyle/>
          <a:p>
            <a:pPr>
              <a:lnSpc>
                <a:spcPct val="150000"/>
              </a:lnSpc>
            </a:pPr>
            <a:r>
              <a:rPr lang="ja-JP" altLang="en-US" sz="2000" dirty="0"/>
              <a:t>プレイリストにおける「楽曲衝突」の問題が顕在化</a:t>
            </a:r>
            <a:endParaRPr lang="en-US" altLang="ja-JP" sz="2000" dirty="0"/>
          </a:p>
          <a:p>
            <a:pPr marL="800100" lvl="1" indent="-342900">
              <a:lnSpc>
                <a:spcPct val="150000"/>
              </a:lnSpc>
              <a:buFont typeface="Arial" panose="020B0604020202020204" pitchFamily="34" charset="0"/>
              <a:buChar char="•"/>
            </a:pPr>
            <a:r>
              <a:rPr lang="ja-JP" altLang="en-US" sz="2000" b="0" i="0" u="none" strike="noStrike" baseline="0">
                <a:latin typeface="HaranoAjiMincho-Regular-Identity-H"/>
              </a:rPr>
              <a:t>特徴</a:t>
            </a:r>
            <a:r>
              <a:rPr lang="ja-JP" altLang="en-US" sz="2000" b="0" i="0" u="none" strike="noStrike" baseline="0" dirty="0">
                <a:latin typeface="HaranoAjiMincho-Regular-Identity-H"/>
              </a:rPr>
              <a:t>が大きく異なる楽曲を接続する場合</a:t>
            </a:r>
            <a:r>
              <a:rPr lang="ja-JP" altLang="en-US" sz="2000" b="0" i="0" u="none" strike="noStrike" baseline="0">
                <a:latin typeface="HaranoAjiMincho-Regular-Identity-H"/>
              </a:rPr>
              <a:t>に発生</a:t>
            </a:r>
            <a:endParaRPr lang="en-US" altLang="ja-JP" sz="2000" b="0" i="0" u="none" strike="noStrike" baseline="0" dirty="0">
              <a:latin typeface="HaranoAjiMincho-Regular-Identity-H"/>
            </a:endParaRPr>
          </a:p>
          <a:p>
            <a:pPr marL="800100" lvl="1" indent="-342900">
              <a:lnSpc>
                <a:spcPct val="150000"/>
              </a:lnSpc>
              <a:buFont typeface="Arial" panose="020B0604020202020204" pitchFamily="34" charset="0"/>
              <a:buChar char="•"/>
            </a:pPr>
            <a:r>
              <a:rPr lang="ja-JP" altLang="en-US" sz="2000" b="0" i="0" u="none" strike="noStrike" baseline="0">
                <a:latin typeface="HaranoAjiMincho-Regular-Identity-H"/>
              </a:rPr>
              <a:t>違和感や不快感が生じ，音楽体験</a:t>
            </a:r>
            <a:r>
              <a:rPr lang="ja-JP" altLang="en-US" sz="2000"/>
              <a:t>の一貫性が低下</a:t>
            </a:r>
            <a:endParaRPr lang="en-US" altLang="ja-JP" sz="2000" dirty="0"/>
          </a:p>
        </p:txBody>
      </p:sp>
    </p:spTree>
    <p:extLst>
      <p:ext uri="{BB962C8B-B14F-4D97-AF65-F5344CB8AC3E}">
        <p14:creationId xmlns:p14="http://schemas.microsoft.com/office/powerpoint/2010/main" val="2348270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1"/>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4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1"/>
                </p:tgtEl>
              </p:cMediaNode>
            </p:video>
            <p:seq concurrent="1" nextAc="seek">
              <p:cTn id="12" restart="whenNotActive" fill="hold" evtFilter="cancelBubble" nodeType="interactiveSeq">
                <p:stCondLst>
                  <p:cond evt="onClick" delay="0">
                    <p:tgtEl>
                      <p:spTgt spid="41"/>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1"/>
                                        </p:tgtEl>
                                      </p:cBhvr>
                                    </p:cmd>
                                  </p:childTnLst>
                                </p:cTn>
                              </p:par>
                            </p:childTnLst>
                          </p:cTn>
                        </p:par>
                      </p:childTnLst>
                    </p:cTn>
                  </p:par>
                </p:childTnLst>
              </p:cTn>
              <p:nextCondLst>
                <p:cond evt="onClick" delay="0">
                  <p:tgtEl>
                    <p:spTgt spid="41"/>
                  </p:tgtEl>
                </p:cond>
              </p:nextCondLst>
            </p:seq>
            <p:seq concurrent="1" nextAc="seek">
              <p:cTn id="17" restart="whenNotActive" fill="hold" evtFilter="cancelBubble" nodeType="interactiveSeq">
                <p:stCondLst>
                  <p:cond evt="onClick" delay="0">
                    <p:tgtEl>
                      <p:spTgt spid="43"/>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43"/>
                                        </p:tgtEl>
                                      </p:cBhvr>
                                    </p:cmd>
                                  </p:childTnLst>
                                </p:cTn>
                              </p:par>
                            </p:childTnLst>
                          </p:cTn>
                        </p:par>
                      </p:childTnLst>
                    </p:cTn>
                  </p:par>
                </p:childTnLst>
              </p:cTn>
              <p:nextCondLst>
                <p:cond evt="onClick" delay="0">
                  <p:tgtEl>
                    <p:spTgt spid="43"/>
                  </p:tgtEl>
                </p:cond>
              </p:nextCondLst>
            </p:seq>
            <p:video>
              <p:cMediaNode vol="80000">
                <p:cTn id="22" fill="hold" display="0">
                  <p:stCondLst>
                    <p:cond delay="indefinite"/>
                  </p:stCondLst>
                </p:cTn>
                <p:tgtEl>
                  <p:spTgt spid="43"/>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F70D7174-067F-663F-F9DD-A4C777CF2DA6}"/>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F2C705B2-0111-A784-2D7F-D0F4251CF528}"/>
              </a:ext>
            </a:extLst>
          </p:cNvPr>
          <p:cNvSpPr>
            <a:spLocks noGrp="1"/>
          </p:cNvSpPr>
          <p:nvPr>
            <p:ph type="ctrTitle"/>
          </p:nvPr>
        </p:nvSpPr>
        <p:spPr>
          <a:xfrm>
            <a:off x="557213" y="898473"/>
            <a:ext cx="6949440" cy="838200"/>
          </a:xfrm>
        </p:spPr>
        <p:txBody>
          <a:bodyPr>
            <a:noAutofit/>
          </a:bodyPr>
          <a:lstStyle/>
          <a:p>
            <a:pPr algn="l"/>
            <a:r>
              <a:rPr kumimoji="1" lang="ja-JP" altLang="en-US" sz="2800" b="1" u="sng" dirty="0"/>
              <a:t>楽曲衝突の回避</a:t>
            </a:r>
          </a:p>
        </p:txBody>
      </p:sp>
      <p:sp>
        <p:nvSpPr>
          <p:cNvPr id="9" name="楕円 8">
            <a:extLst>
              <a:ext uri="{FF2B5EF4-FFF2-40B4-BE49-F238E27FC236}">
                <a16:creationId xmlns:a16="http://schemas.microsoft.com/office/drawing/2014/main" id="{25734FAE-2351-7384-CB89-5E6FA71D0B32}"/>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t>4</a:t>
            </a:r>
            <a:endParaRPr kumimoji="1" lang="ja-JP" altLang="en-US" sz="2000" dirty="0"/>
          </a:p>
        </p:txBody>
      </p:sp>
      <p:sp>
        <p:nvSpPr>
          <p:cNvPr id="10" name="正方形/長方形 9">
            <a:extLst>
              <a:ext uri="{FF2B5EF4-FFF2-40B4-BE49-F238E27FC236}">
                <a16:creationId xmlns:a16="http://schemas.microsoft.com/office/drawing/2014/main" id="{4686E505-7373-4F97-394D-E17D4841AAC5}"/>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F0232BD6-5788-49AC-4140-E1FC39936E94}"/>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7004EDE6-70A7-68F2-83CC-F20655E78B47}"/>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76607FA2-3999-3754-86BF-1EC7F5308101}"/>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7A34FF12-D232-15D5-69B5-246C9A056A30}"/>
              </a:ext>
            </a:extLst>
          </p:cNvPr>
          <p:cNvSpPr txBox="1"/>
          <p:nvPr/>
        </p:nvSpPr>
        <p:spPr>
          <a:xfrm>
            <a:off x="557213" y="204789"/>
            <a:ext cx="5345747" cy="523220"/>
          </a:xfrm>
          <a:prstGeom prst="rect">
            <a:avLst/>
          </a:prstGeom>
          <a:noFill/>
        </p:spPr>
        <p:txBody>
          <a:bodyPr wrap="square" rtlCol="0">
            <a:spAutoFit/>
          </a:bodyPr>
          <a:lstStyle/>
          <a:p>
            <a:r>
              <a:rPr kumimoji="1" lang="ja-JP" altLang="en-US" sz="2800"/>
              <a:t>研究の目標</a:t>
            </a:r>
            <a:endParaRPr kumimoji="1" lang="ja-JP" altLang="en-US" sz="2800" dirty="0"/>
          </a:p>
        </p:txBody>
      </p:sp>
      <p:sp>
        <p:nvSpPr>
          <p:cNvPr id="25" name="テキスト ボックス 24">
            <a:extLst>
              <a:ext uri="{FF2B5EF4-FFF2-40B4-BE49-F238E27FC236}">
                <a16:creationId xmlns:a16="http://schemas.microsoft.com/office/drawing/2014/main" id="{D19FF861-BCB3-F8D5-456B-0607D55B56B5}"/>
              </a:ext>
            </a:extLst>
          </p:cNvPr>
          <p:cNvSpPr txBox="1"/>
          <p:nvPr/>
        </p:nvSpPr>
        <p:spPr>
          <a:xfrm>
            <a:off x="8965486" y="420139"/>
            <a:ext cx="3466782" cy="400110"/>
          </a:xfrm>
          <a:prstGeom prst="rect">
            <a:avLst/>
          </a:prstGeom>
          <a:noFill/>
        </p:spPr>
        <p:txBody>
          <a:bodyPr wrap="square" rtlCol="0">
            <a:spAutoFit/>
          </a:bodyPr>
          <a:lstStyle/>
          <a:p>
            <a:r>
              <a:rPr kumimoji="1" lang="ja-JP" altLang="en-US" sz="2000" dirty="0"/>
              <a:t>はじめに・</a:t>
            </a:r>
            <a:r>
              <a:rPr kumimoji="1" lang="ja-JP" altLang="en-US" sz="2000"/>
              <a:t>背景　</a:t>
            </a:r>
            <a:r>
              <a:rPr kumimoji="1" lang="en-US" altLang="ja-JP" sz="2000" dirty="0"/>
              <a:t>3/5</a:t>
            </a:r>
            <a:endParaRPr kumimoji="1" lang="ja-JP" altLang="en-US" sz="2000" dirty="0"/>
          </a:p>
        </p:txBody>
      </p:sp>
      <p:sp>
        <p:nvSpPr>
          <p:cNvPr id="26" name="テキスト ボックス 25">
            <a:extLst>
              <a:ext uri="{FF2B5EF4-FFF2-40B4-BE49-F238E27FC236}">
                <a16:creationId xmlns:a16="http://schemas.microsoft.com/office/drawing/2014/main" id="{BE8E5AFC-54EC-A1FB-7B9C-4C5ED109B03A}"/>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endParaRPr kumimoji="1" lang="ja-JP" altLang="en-US" dirty="0"/>
          </a:p>
        </p:txBody>
      </p:sp>
      <p:sp>
        <p:nvSpPr>
          <p:cNvPr id="27" name="テキスト ボックス 26">
            <a:extLst>
              <a:ext uri="{FF2B5EF4-FFF2-40B4-BE49-F238E27FC236}">
                <a16:creationId xmlns:a16="http://schemas.microsoft.com/office/drawing/2014/main" id="{697E2BB1-C3C5-234A-74C1-5A428386BA19}"/>
              </a:ext>
            </a:extLst>
          </p:cNvPr>
          <p:cNvSpPr txBox="1"/>
          <p:nvPr/>
        </p:nvSpPr>
        <p:spPr>
          <a:xfrm>
            <a:off x="658812" y="1935806"/>
            <a:ext cx="7542261" cy="972510"/>
          </a:xfrm>
          <a:prstGeom prst="rect">
            <a:avLst/>
          </a:prstGeom>
          <a:noFill/>
        </p:spPr>
        <p:txBody>
          <a:bodyPr wrap="square" rtlCol="0">
            <a:spAutoFit/>
          </a:bodyPr>
          <a:lstStyle/>
          <a:p>
            <a:pPr>
              <a:lnSpc>
                <a:spcPct val="150000"/>
              </a:lnSpc>
            </a:pPr>
            <a:r>
              <a:rPr lang="ja-JP" altLang="en-US" sz="2000" dirty="0"/>
              <a:t>従来</a:t>
            </a:r>
            <a:r>
              <a:rPr lang="ja-JP" altLang="en-US" sz="2000"/>
              <a:t>の手法は，衝突</a:t>
            </a:r>
            <a:r>
              <a:rPr lang="ja-JP" altLang="en-US" sz="2000" dirty="0"/>
              <a:t>し辛い</a:t>
            </a:r>
            <a:r>
              <a:rPr lang="ja-JP" altLang="en-US" sz="2000"/>
              <a:t>楽曲ペア作成を企図する傾向</a:t>
            </a:r>
            <a:endParaRPr lang="en-US" altLang="ja-JP" sz="2000" dirty="0"/>
          </a:p>
          <a:p>
            <a:pPr marL="800100" lvl="1" indent="-342900">
              <a:lnSpc>
                <a:spcPct val="150000"/>
              </a:lnSpc>
              <a:buFont typeface="Arial" panose="020B0604020202020204" pitchFamily="34" charset="0"/>
              <a:buChar char="•"/>
            </a:pPr>
            <a:r>
              <a:rPr lang="ja-JP" altLang="en-US" sz="2000"/>
              <a:t>ジャンル・テーマや楽器構成などの類似性が高いペア</a:t>
            </a:r>
            <a:endParaRPr lang="en-US" altLang="ja-JP" sz="2000" dirty="0"/>
          </a:p>
        </p:txBody>
      </p:sp>
      <p:sp>
        <p:nvSpPr>
          <p:cNvPr id="28" name="正方形/長方形 27">
            <a:extLst>
              <a:ext uri="{FF2B5EF4-FFF2-40B4-BE49-F238E27FC236}">
                <a16:creationId xmlns:a16="http://schemas.microsoft.com/office/drawing/2014/main" id="{6C1DAA9F-B589-2620-D46B-B74854641EC5}"/>
              </a:ext>
            </a:extLst>
          </p:cNvPr>
          <p:cNvSpPr/>
          <p:nvPr/>
        </p:nvSpPr>
        <p:spPr>
          <a:xfrm>
            <a:off x="659656" y="6271895"/>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0BF08962-6A21-543C-96D0-9E5D4F101A38}"/>
              </a:ext>
            </a:extLst>
          </p:cNvPr>
          <p:cNvSpPr/>
          <p:nvPr/>
        </p:nvSpPr>
        <p:spPr>
          <a:xfrm>
            <a:off x="3173462"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207D16EB-E259-E0C0-5806-E1EF1551BE5B}"/>
              </a:ext>
            </a:extLst>
          </p:cNvPr>
          <p:cNvSpPr/>
          <p:nvPr/>
        </p:nvSpPr>
        <p:spPr>
          <a:xfrm>
            <a:off x="5687268"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31" name="正方形/長方形 30">
            <a:extLst>
              <a:ext uri="{FF2B5EF4-FFF2-40B4-BE49-F238E27FC236}">
                <a16:creationId xmlns:a16="http://schemas.microsoft.com/office/drawing/2014/main" id="{96F9C4C3-49FD-9BCB-EFD0-C3CF6117DB2C}"/>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sp>
        <p:nvSpPr>
          <p:cNvPr id="4" name="テキスト ボックス 3">
            <a:extLst>
              <a:ext uri="{FF2B5EF4-FFF2-40B4-BE49-F238E27FC236}">
                <a16:creationId xmlns:a16="http://schemas.microsoft.com/office/drawing/2014/main" id="{8B1E288C-4A1D-E2AC-4190-17BDF0D0F921}"/>
              </a:ext>
            </a:extLst>
          </p:cNvPr>
          <p:cNvSpPr txBox="1"/>
          <p:nvPr/>
        </p:nvSpPr>
        <p:spPr>
          <a:xfrm>
            <a:off x="658811" y="3483676"/>
            <a:ext cx="7542261" cy="972510"/>
          </a:xfrm>
          <a:prstGeom prst="rect">
            <a:avLst/>
          </a:prstGeom>
          <a:noFill/>
        </p:spPr>
        <p:txBody>
          <a:bodyPr wrap="square" rtlCol="0">
            <a:spAutoFit/>
          </a:bodyPr>
          <a:lstStyle/>
          <a:p>
            <a:pPr>
              <a:lnSpc>
                <a:spcPct val="150000"/>
              </a:lnSpc>
            </a:pPr>
            <a:r>
              <a:rPr lang="ja-JP" altLang="en-US" sz="2000">
                <a:latin typeface="+mn-ea"/>
              </a:rPr>
              <a:t>プレイリストとしての包括的な体験がデザインされにくい</a:t>
            </a:r>
            <a:endParaRPr lang="en-US" altLang="ja-JP" sz="2000" dirty="0">
              <a:latin typeface="+mn-ea"/>
            </a:endParaRPr>
          </a:p>
          <a:p>
            <a:pPr marL="342900" indent="-342900">
              <a:lnSpc>
                <a:spcPct val="150000"/>
              </a:lnSpc>
              <a:buFont typeface="Arial" panose="020B0604020202020204" pitchFamily="34" charset="0"/>
              <a:buChar char="•"/>
            </a:pPr>
            <a:r>
              <a:rPr lang="ja-JP" altLang="en-US" sz="2000">
                <a:latin typeface="+mn-ea"/>
              </a:rPr>
              <a:t>プレイリスト内</a:t>
            </a:r>
            <a:r>
              <a:rPr lang="ja-JP" altLang="en-US" sz="2000" dirty="0">
                <a:latin typeface="+mn-ea"/>
              </a:rPr>
              <a:t>での楽曲の多様性</a:t>
            </a:r>
            <a:r>
              <a:rPr lang="ja-JP" altLang="en-US" sz="2000">
                <a:latin typeface="+mn-ea"/>
              </a:rPr>
              <a:t>が低下</a:t>
            </a:r>
            <a:endParaRPr lang="en-US" altLang="ja-JP" sz="2000" dirty="0">
              <a:latin typeface="+mn-ea"/>
            </a:endParaRPr>
          </a:p>
        </p:txBody>
      </p:sp>
      <p:pic>
        <p:nvPicPr>
          <p:cNvPr id="11" name="図 10" descr="レゴ, おもちゃ, テーブル, ケーキ が含まれている画像&#10;&#10;AI によって生成されたコンテンツは間違っている可能性があります。">
            <a:extLst>
              <a:ext uri="{FF2B5EF4-FFF2-40B4-BE49-F238E27FC236}">
                <a16:creationId xmlns:a16="http://schemas.microsoft.com/office/drawing/2014/main" id="{A5BF62BA-E982-68DF-1400-5EFEDA6316D8}"/>
              </a:ext>
            </a:extLst>
          </p:cNvPr>
          <p:cNvPicPr>
            <a:picLocks noChangeAspect="1"/>
          </p:cNvPicPr>
          <p:nvPr/>
        </p:nvPicPr>
        <p:blipFill>
          <a:blip r:embed="rId3"/>
          <a:srcRect l="12791" r="9488"/>
          <a:stretch/>
        </p:blipFill>
        <p:spPr>
          <a:xfrm>
            <a:off x="9935877" y="2214271"/>
            <a:ext cx="1889178" cy="1619833"/>
          </a:xfrm>
          <a:prstGeom prst="rect">
            <a:avLst/>
          </a:prstGeom>
        </p:spPr>
      </p:pic>
      <p:pic>
        <p:nvPicPr>
          <p:cNvPr id="16" name="図 15" descr="ロゴ, 会社名&#10;&#10;AI によって生成されたコンテンツは間違っている可能性があります。">
            <a:extLst>
              <a:ext uri="{FF2B5EF4-FFF2-40B4-BE49-F238E27FC236}">
                <a16:creationId xmlns:a16="http://schemas.microsoft.com/office/drawing/2014/main" id="{D375D459-8658-88B0-2306-12587E73BBAF}"/>
              </a:ext>
            </a:extLst>
          </p:cNvPr>
          <p:cNvPicPr>
            <a:picLocks noChangeAspect="1"/>
          </p:cNvPicPr>
          <p:nvPr/>
        </p:nvPicPr>
        <p:blipFill>
          <a:blip r:embed="rId4"/>
          <a:stretch>
            <a:fillRect/>
          </a:stretch>
        </p:blipFill>
        <p:spPr>
          <a:xfrm>
            <a:off x="7776676" y="2230554"/>
            <a:ext cx="1889178" cy="1619833"/>
          </a:xfrm>
          <a:prstGeom prst="rect">
            <a:avLst/>
          </a:prstGeom>
        </p:spPr>
      </p:pic>
      <p:cxnSp>
        <p:nvCxnSpPr>
          <p:cNvPr id="5" name="直線矢印コネクタ 4">
            <a:extLst>
              <a:ext uri="{FF2B5EF4-FFF2-40B4-BE49-F238E27FC236}">
                <a16:creationId xmlns:a16="http://schemas.microsoft.com/office/drawing/2014/main" id="{8363C1E0-36BB-4220-99BC-7F8FE92F0424}"/>
              </a:ext>
            </a:extLst>
          </p:cNvPr>
          <p:cNvCxnSpPr>
            <a:cxnSpLocks/>
          </p:cNvCxnSpPr>
          <p:nvPr/>
        </p:nvCxnSpPr>
        <p:spPr>
          <a:xfrm>
            <a:off x="948013" y="2603516"/>
            <a:ext cx="0" cy="609600"/>
          </a:xfrm>
          <a:prstGeom prst="straightConnector1">
            <a:avLst/>
          </a:prstGeom>
          <a:ln w="47625">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4" name="角丸四角形 13">
            <a:extLst>
              <a:ext uri="{FF2B5EF4-FFF2-40B4-BE49-F238E27FC236}">
                <a16:creationId xmlns:a16="http://schemas.microsoft.com/office/drawing/2014/main" id="{B2D8255D-91FE-3E6B-5B3B-28C511F845A0}"/>
              </a:ext>
            </a:extLst>
          </p:cNvPr>
          <p:cNvSpPr/>
          <p:nvPr/>
        </p:nvSpPr>
        <p:spPr>
          <a:xfrm>
            <a:off x="521885" y="4895719"/>
            <a:ext cx="11303170" cy="924948"/>
          </a:xfrm>
          <a:prstGeom prst="round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400" b="1"/>
              <a:t>本研究の目標</a:t>
            </a:r>
            <a:r>
              <a:rPr kumimoji="1" lang="en-US" altLang="ja-JP" sz="2400" dirty="0"/>
              <a:t>:</a:t>
            </a:r>
            <a:r>
              <a:rPr kumimoji="1" lang="ja-JP" altLang="en-US" sz="2400"/>
              <a:t>連続性がある楽曲聴取としてのプレイリスト体験を再発見する</a:t>
            </a:r>
            <a:endParaRPr kumimoji="1" lang="en-US" altLang="ja-JP" sz="2400" dirty="0"/>
          </a:p>
        </p:txBody>
      </p:sp>
    </p:spTree>
    <p:extLst>
      <p:ext uri="{BB962C8B-B14F-4D97-AF65-F5344CB8AC3E}">
        <p14:creationId xmlns:p14="http://schemas.microsoft.com/office/powerpoint/2010/main" val="1837107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正方形/長方形 36">
            <a:extLst>
              <a:ext uri="{FF2B5EF4-FFF2-40B4-BE49-F238E27FC236}">
                <a16:creationId xmlns:a16="http://schemas.microsoft.com/office/drawing/2014/main" id="{1E793CE3-1177-3A94-5794-94275D361528}"/>
              </a:ext>
            </a:extLst>
          </p:cNvPr>
          <p:cNvSpPr/>
          <p:nvPr/>
        </p:nvSpPr>
        <p:spPr>
          <a:xfrm>
            <a:off x="-1" y="5752860"/>
            <a:ext cx="12192000" cy="36933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8" name="正方形/長方形 7">
            <a:extLst>
              <a:ext uri="{FF2B5EF4-FFF2-40B4-BE49-F238E27FC236}">
                <a16:creationId xmlns:a16="http://schemas.microsoft.com/office/drawing/2014/main" id="{F70D7174-067F-663F-F9DD-A4C777CF2DA6}"/>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F2C705B2-0111-A784-2D7F-D0F4251CF528}"/>
              </a:ext>
            </a:extLst>
          </p:cNvPr>
          <p:cNvSpPr>
            <a:spLocks noGrp="1"/>
          </p:cNvSpPr>
          <p:nvPr>
            <p:ph type="ctrTitle"/>
          </p:nvPr>
        </p:nvSpPr>
        <p:spPr>
          <a:xfrm>
            <a:off x="557213" y="1122362"/>
            <a:ext cx="6949440" cy="838200"/>
          </a:xfrm>
        </p:spPr>
        <p:txBody>
          <a:bodyPr>
            <a:noAutofit/>
          </a:bodyPr>
          <a:lstStyle/>
          <a:p>
            <a:pPr algn="l"/>
            <a:r>
              <a:rPr kumimoji="1" lang="ja-JP" altLang="en-US" sz="2800" b="1" u="sng"/>
              <a:t>環境音を用いた</a:t>
            </a:r>
            <a:r>
              <a:rPr kumimoji="1" lang="en-US" altLang="ja-JP" sz="2800" b="1" u="sng" dirty="0"/>
              <a:t>UX</a:t>
            </a:r>
            <a:r>
              <a:rPr kumimoji="1" lang="ja-JP" altLang="en-US" sz="2800" b="1" u="sng"/>
              <a:t>デザイン</a:t>
            </a:r>
            <a:endParaRPr kumimoji="1" lang="ja-JP" altLang="en-US" sz="2800" b="1" u="sng" dirty="0"/>
          </a:p>
        </p:txBody>
      </p:sp>
      <p:sp>
        <p:nvSpPr>
          <p:cNvPr id="9" name="楕円 8">
            <a:extLst>
              <a:ext uri="{FF2B5EF4-FFF2-40B4-BE49-F238E27FC236}">
                <a16:creationId xmlns:a16="http://schemas.microsoft.com/office/drawing/2014/main" id="{25734FAE-2351-7384-CB89-5E6FA71D0B32}"/>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t>5</a:t>
            </a:r>
            <a:endParaRPr kumimoji="1" lang="ja-JP" altLang="en-US" sz="2000" dirty="0"/>
          </a:p>
        </p:txBody>
      </p:sp>
      <p:sp>
        <p:nvSpPr>
          <p:cNvPr id="10" name="正方形/長方形 9">
            <a:extLst>
              <a:ext uri="{FF2B5EF4-FFF2-40B4-BE49-F238E27FC236}">
                <a16:creationId xmlns:a16="http://schemas.microsoft.com/office/drawing/2014/main" id="{4686E505-7373-4F97-394D-E17D4841AAC5}"/>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F0232BD6-5788-49AC-4140-E1FC39936E94}"/>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7004EDE6-70A7-68F2-83CC-F20655E78B47}"/>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76607FA2-3999-3754-86BF-1EC7F5308101}"/>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7A34FF12-D232-15D5-69B5-246C9A056A30}"/>
              </a:ext>
            </a:extLst>
          </p:cNvPr>
          <p:cNvSpPr txBox="1"/>
          <p:nvPr/>
        </p:nvSpPr>
        <p:spPr>
          <a:xfrm>
            <a:off x="557213" y="204789"/>
            <a:ext cx="6871335" cy="523220"/>
          </a:xfrm>
          <a:prstGeom prst="rect">
            <a:avLst/>
          </a:prstGeom>
          <a:noFill/>
        </p:spPr>
        <p:txBody>
          <a:bodyPr wrap="square" rtlCol="0">
            <a:spAutoFit/>
          </a:bodyPr>
          <a:lstStyle/>
          <a:p>
            <a:r>
              <a:rPr kumimoji="1" lang="ja-JP" altLang="en-US" sz="2800"/>
              <a:t>特性が異なるコンテンツを接続する手法</a:t>
            </a:r>
            <a:endParaRPr kumimoji="1" lang="ja-JP" altLang="en-US" sz="2800" dirty="0"/>
          </a:p>
        </p:txBody>
      </p:sp>
      <p:sp>
        <p:nvSpPr>
          <p:cNvPr id="25" name="テキスト ボックス 24">
            <a:extLst>
              <a:ext uri="{FF2B5EF4-FFF2-40B4-BE49-F238E27FC236}">
                <a16:creationId xmlns:a16="http://schemas.microsoft.com/office/drawing/2014/main" id="{D19FF861-BCB3-F8D5-456B-0607D55B56B5}"/>
              </a:ext>
            </a:extLst>
          </p:cNvPr>
          <p:cNvSpPr txBox="1"/>
          <p:nvPr/>
        </p:nvSpPr>
        <p:spPr>
          <a:xfrm>
            <a:off x="8965486" y="420139"/>
            <a:ext cx="3466782" cy="400110"/>
          </a:xfrm>
          <a:prstGeom prst="rect">
            <a:avLst/>
          </a:prstGeom>
          <a:noFill/>
        </p:spPr>
        <p:txBody>
          <a:bodyPr wrap="square" rtlCol="0">
            <a:spAutoFit/>
          </a:bodyPr>
          <a:lstStyle/>
          <a:p>
            <a:r>
              <a:rPr kumimoji="1" lang="ja-JP" altLang="en-US" sz="2000" dirty="0"/>
              <a:t>はじめに・</a:t>
            </a:r>
            <a:r>
              <a:rPr kumimoji="1" lang="ja-JP" altLang="en-US" sz="2000"/>
              <a:t>背景　</a:t>
            </a:r>
            <a:r>
              <a:rPr lang="en-US" altLang="ja-JP" sz="2000" dirty="0"/>
              <a:t>4</a:t>
            </a:r>
            <a:r>
              <a:rPr kumimoji="1" lang="en-US" altLang="ja-JP" sz="2000" dirty="0"/>
              <a:t>/5</a:t>
            </a:r>
            <a:endParaRPr kumimoji="1" lang="ja-JP" altLang="en-US" sz="2000" dirty="0"/>
          </a:p>
        </p:txBody>
      </p:sp>
      <p:sp>
        <p:nvSpPr>
          <p:cNvPr id="26" name="テキスト ボックス 25">
            <a:extLst>
              <a:ext uri="{FF2B5EF4-FFF2-40B4-BE49-F238E27FC236}">
                <a16:creationId xmlns:a16="http://schemas.microsoft.com/office/drawing/2014/main" id="{BE8E5AFC-54EC-A1FB-7B9C-4C5ED109B03A}"/>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endParaRPr kumimoji="1" lang="ja-JP" altLang="en-US" dirty="0"/>
          </a:p>
        </p:txBody>
      </p:sp>
      <p:sp>
        <p:nvSpPr>
          <p:cNvPr id="27" name="テキスト ボックス 26">
            <a:extLst>
              <a:ext uri="{FF2B5EF4-FFF2-40B4-BE49-F238E27FC236}">
                <a16:creationId xmlns:a16="http://schemas.microsoft.com/office/drawing/2014/main" id="{697E2BB1-C3C5-234A-74C1-5A428386BA19}"/>
              </a:ext>
            </a:extLst>
          </p:cNvPr>
          <p:cNvSpPr txBox="1"/>
          <p:nvPr/>
        </p:nvSpPr>
        <p:spPr>
          <a:xfrm>
            <a:off x="635318" y="2017156"/>
            <a:ext cx="7542261" cy="1895840"/>
          </a:xfrm>
          <a:prstGeom prst="rect">
            <a:avLst/>
          </a:prstGeom>
          <a:noFill/>
        </p:spPr>
        <p:txBody>
          <a:bodyPr wrap="square" rtlCol="0">
            <a:spAutoFit/>
          </a:bodyPr>
          <a:lstStyle/>
          <a:p>
            <a:pPr>
              <a:lnSpc>
                <a:spcPct val="150000"/>
              </a:lnSpc>
            </a:pPr>
            <a:r>
              <a:rPr lang="ja-JP" altLang="en-US" sz="2000"/>
              <a:t>東京ディズニーランドでは入場時に</a:t>
            </a:r>
            <a:r>
              <a:rPr lang="ja-JP" altLang="en-US" sz="2000" b="1">
                <a:solidFill>
                  <a:schemeClr val="accent2"/>
                </a:solidFill>
              </a:rPr>
              <a:t>ベルの音</a:t>
            </a:r>
            <a:r>
              <a:rPr lang="ja-JP" altLang="en-US" sz="2000"/>
              <a:t>が聞こえる</a:t>
            </a:r>
            <a:endParaRPr lang="en-US" altLang="ja-JP" sz="2000" dirty="0"/>
          </a:p>
          <a:p>
            <a:pPr marL="342900" indent="-342900">
              <a:lnSpc>
                <a:spcPct val="150000"/>
              </a:lnSpc>
              <a:buFont typeface="Arial" panose="020B0604020202020204" pitchFamily="34" charset="0"/>
              <a:buChar char="•"/>
            </a:pPr>
            <a:r>
              <a:rPr lang="ja-JP" altLang="en-US" sz="2000"/>
              <a:t>非日常に没入させるための「魔法」をかける演出</a:t>
            </a:r>
            <a:endParaRPr lang="en-US" altLang="ja-JP" sz="2000" dirty="0"/>
          </a:p>
          <a:p>
            <a:pPr>
              <a:lnSpc>
                <a:spcPct val="150000"/>
              </a:lnSpc>
            </a:pPr>
            <a:r>
              <a:rPr lang="ja-JP" altLang="en-US" sz="2000"/>
              <a:t>エリア移動時には必ず</a:t>
            </a:r>
            <a:r>
              <a:rPr lang="ja-JP" altLang="en-US" sz="2000" b="1">
                <a:solidFill>
                  <a:schemeClr val="accent1"/>
                </a:solidFill>
              </a:rPr>
              <a:t>水の音</a:t>
            </a:r>
            <a:r>
              <a:rPr lang="ja-JP" altLang="en-US" sz="2000"/>
              <a:t>が聞こえる</a:t>
            </a:r>
            <a:endParaRPr lang="en-US" altLang="ja-JP" sz="2000" dirty="0"/>
          </a:p>
          <a:p>
            <a:pPr marL="342900" indent="-342900">
              <a:lnSpc>
                <a:spcPct val="150000"/>
              </a:lnSpc>
              <a:buFont typeface="Arial" panose="020B0604020202020204" pitchFamily="34" charset="0"/>
              <a:buChar char="•"/>
            </a:pPr>
            <a:r>
              <a:rPr lang="en-US" altLang="ja-JP" sz="2000" dirty="0"/>
              <a:t>BGM</a:t>
            </a:r>
            <a:r>
              <a:rPr lang="ja-JP" altLang="en-US" sz="2000"/>
              <a:t>が混ざって聞こえることを防ぐ効果</a:t>
            </a:r>
            <a:endParaRPr lang="en-US" altLang="ja-JP" sz="2000" dirty="0"/>
          </a:p>
        </p:txBody>
      </p:sp>
      <p:sp>
        <p:nvSpPr>
          <p:cNvPr id="28" name="正方形/長方形 27">
            <a:extLst>
              <a:ext uri="{FF2B5EF4-FFF2-40B4-BE49-F238E27FC236}">
                <a16:creationId xmlns:a16="http://schemas.microsoft.com/office/drawing/2014/main" id="{6C1DAA9F-B589-2620-D46B-B74854641EC5}"/>
              </a:ext>
            </a:extLst>
          </p:cNvPr>
          <p:cNvSpPr/>
          <p:nvPr/>
        </p:nvSpPr>
        <p:spPr>
          <a:xfrm>
            <a:off x="659656" y="6271895"/>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0BF08962-6A21-543C-96D0-9E5D4F101A38}"/>
              </a:ext>
            </a:extLst>
          </p:cNvPr>
          <p:cNvSpPr/>
          <p:nvPr/>
        </p:nvSpPr>
        <p:spPr>
          <a:xfrm>
            <a:off x="3173462"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207D16EB-E259-E0C0-5806-E1EF1551BE5B}"/>
              </a:ext>
            </a:extLst>
          </p:cNvPr>
          <p:cNvSpPr/>
          <p:nvPr/>
        </p:nvSpPr>
        <p:spPr>
          <a:xfrm>
            <a:off x="5687268"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7" name="角丸四角形 6">
            <a:extLst>
              <a:ext uri="{FF2B5EF4-FFF2-40B4-BE49-F238E27FC236}">
                <a16:creationId xmlns:a16="http://schemas.microsoft.com/office/drawing/2014/main" id="{ED6368C9-E881-B0BD-1CDC-CEF4FBD637EF}"/>
              </a:ext>
            </a:extLst>
          </p:cNvPr>
          <p:cNvSpPr/>
          <p:nvPr/>
        </p:nvSpPr>
        <p:spPr>
          <a:xfrm>
            <a:off x="557213" y="4061187"/>
            <a:ext cx="9385073" cy="1487629"/>
          </a:xfrm>
          <a:prstGeom prst="round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正方形/長方形 30">
            <a:extLst>
              <a:ext uri="{FF2B5EF4-FFF2-40B4-BE49-F238E27FC236}">
                <a16:creationId xmlns:a16="http://schemas.microsoft.com/office/drawing/2014/main" id="{96F9C4C3-49FD-9BCB-EFD0-C3CF6117DB2C}"/>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sp>
        <p:nvSpPr>
          <p:cNvPr id="35" name="テキスト ボックス 34">
            <a:extLst>
              <a:ext uri="{FF2B5EF4-FFF2-40B4-BE49-F238E27FC236}">
                <a16:creationId xmlns:a16="http://schemas.microsoft.com/office/drawing/2014/main" id="{DAF54CFC-D0F9-A15A-290B-1B8DBEB94A80}"/>
              </a:ext>
            </a:extLst>
          </p:cNvPr>
          <p:cNvSpPr txBox="1"/>
          <p:nvPr/>
        </p:nvSpPr>
        <p:spPr>
          <a:xfrm>
            <a:off x="557213" y="4049109"/>
            <a:ext cx="9677393" cy="1434175"/>
          </a:xfrm>
          <a:prstGeom prst="rect">
            <a:avLst/>
          </a:prstGeom>
          <a:noFill/>
        </p:spPr>
        <p:txBody>
          <a:bodyPr wrap="square" rtlCol="0">
            <a:spAutoFit/>
          </a:bodyPr>
          <a:lstStyle/>
          <a:p>
            <a:pPr>
              <a:lnSpc>
                <a:spcPct val="150000"/>
              </a:lnSpc>
            </a:pPr>
            <a:r>
              <a:rPr lang="ja-JP" altLang="en-US" sz="2000"/>
              <a:t>環境音は日常のあらゆるシーンに存在する（</a:t>
            </a:r>
            <a:r>
              <a:rPr lang="ja-JP" altLang="en-US" sz="2000" b="1"/>
              <a:t>状況認識</a:t>
            </a:r>
            <a:r>
              <a:rPr lang="ja-JP" altLang="en-US" sz="2000"/>
              <a:t>に有効に働くことも既知）</a:t>
            </a:r>
            <a:endParaRPr lang="en-US" altLang="ja-JP" sz="2000" dirty="0"/>
          </a:p>
          <a:p>
            <a:pPr>
              <a:lnSpc>
                <a:spcPct val="150000"/>
              </a:lnSpc>
            </a:pPr>
            <a:r>
              <a:rPr lang="ja-JP" altLang="en-US" sz="2000" u="sng"/>
              <a:t>環境音を用いた</a:t>
            </a:r>
            <a:r>
              <a:rPr lang="en-US" altLang="ja-JP" sz="2000" u="sng" dirty="0"/>
              <a:t>UX</a:t>
            </a:r>
            <a:r>
              <a:rPr lang="ja-JP" altLang="en-US" sz="2000" u="sng"/>
              <a:t>デザイン</a:t>
            </a:r>
            <a:r>
              <a:rPr lang="ja-JP" altLang="en-US" sz="2000"/>
              <a:t>は実用化されている</a:t>
            </a:r>
            <a:endParaRPr lang="en-US" altLang="ja-JP" sz="2000" dirty="0"/>
          </a:p>
          <a:p>
            <a:pPr>
              <a:lnSpc>
                <a:spcPct val="150000"/>
              </a:lnSpc>
            </a:pPr>
            <a:r>
              <a:rPr lang="ja-JP" altLang="en-US" sz="2000"/>
              <a:t>→楽曲聴取においても環境音を</a:t>
            </a:r>
            <a:r>
              <a:rPr lang="en-US" altLang="ja-JP" sz="2000" dirty="0"/>
              <a:t>UX</a:t>
            </a:r>
            <a:r>
              <a:rPr lang="ja-JP" altLang="en-US" sz="2000"/>
              <a:t>デザインに活用できるのではないか？</a:t>
            </a:r>
            <a:endParaRPr lang="en-US" altLang="ja-JP" sz="2000" dirty="0"/>
          </a:p>
        </p:txBody>
      </p:sp>
      <p:sp>
        <p:nvSpPr>
          <p:cNvPr id="38" name="テキスト ボックス 37">
            <a:extLst>
              <a:ext uri="{FF2B5EF4-FFF2-40B4-BE49-F238E27FC236}">
                <a16:creationId xmlns:a16="http://schemas.microsoft.com/office/drawing/2014/main" id="{D3AADB2E-A1FE-5422-7BDC-5FF0BA9E730A}"/>
              </a:ext>
            </a:extLst>
          </p:cNvPr>
          <p:cNvSpPr txBox="1"/>
          <p:nvPr/>
        </p:nvSpPr>
        <p:spPr>
          <a:xfrm>
            <a:off x="6813925" y="5707228"/>
            <a:ext cx="12092626" cy="369332"/>
          </a:xfrm>
          <a:prstGeom prst="rect">
            <a:avLst/>
          </a:prstGeom>
          <a:noFill/>
        </p:spPr>
        <p:txBody>
          <a:bodyPr wrap="square" rtlCol="0">
            <a:spAutoFit/>
          </a:bodyPr>
          <a:lstStyle/>
          <a:p>
            <a:r>
              <a:rPr lang="en-US" altLang="ja-JP" dirty="0"/>
              <a:t>*</a:t>
            </a:r>
            <a:r>
              <a:rPr kumimoji="1" lang="en-US" altLang="ja-JP" dirty="0"/>
              <a:t>1 </a:t>
            </a:r>
            <a:r>
              <a:rPr kumimoji="1" lang="en-US" altLang="ja-JP" dirty="0">
                <a:hlinkClick r:id="rId6">
                  <a:extLst>
                    <a:ext uri="{A12FA001-AC4F-418D-AE19-62706E023703}">
                      <ahyp:hlinkClr xmlns:ahyp="http://schemas.microsoft.com/office/drawing/2018/hyperlinkcolor" val="tx"/>
                    </a:ext>
                  </a:extLst>
                </a:hlinkClick>
              </a:rPr>
              <a:t>https://youtu.be/stiy3FrEwK0?si=GYMOpoztbCFLyYct</a:t>
            </a:r>
            <a:r>
              <a:rPr kumimoji="1" lang="en-US" altLang="ja-JP" dirty="0"/>
              <a:t> </a:t>
            </a:r>
            <a:endParaRPr kumimoji="1" lang="ja-JP" altLang="en-US" dirty="0"/>
          </a:p>
        </p:txBody>
      </p:sp>
      <p:pic>
        <p:nvPicPr>
          <p:cNvPr id="4" name="オンライン メディア 3" descr="【ディズニーランド】ゲートを通るときの音">
            <a:hlinkClick r:id="" action="ppaction://media"/>
            <a:extLst>
              <a:ext uri="{FF2B5EF4-FFF2-40B4-BE49-F238E27FC236}">
                <a16:creationId xmlns:a16="http://schemas.microsoft.com/office/drawing/2014/main" id="{3188FD75-AE39-390B-355F-7AC81A045FEA}"/>
              </a:ext>
            </a:extLst>
          </p:cNvPr>
          <p:cNvPicPr>
            <a:picLocks noRot="1" noChangeAspect="1"/>
          </p:cNvPicPr>
          <p:nvPr>
            <a:videoFile r:link="rId1"/>
          </p:nvPr>
        </p:nvPicPr>
        <p:blipFill>
          <a:blip r:embed="rId7"/>
          <a:stretch>
            <a:fillRect/>
          </a:stretch>
        </p:blipFill>
        <p:spPr>
          <a:xfrm>
            <a:off x="7085041" y="1320885"/>
            <a:ext cx="4026005" cy="2274693"/>
          </a:xfrm>
          <a:prstGeom prst="rect">
            <a:avLst/>
          </a:prstGeom>
        </p:spPr>
      </p:pic>
      <p:pic>
        <p:nvPicPr>
          <p:cNvPr id="6" name="図 5" descr="屋内, 少し, 小さい, 座る が含まれている画像&#10;&#10;AI によって生成されたコンテンツは間違っている可能性があります。">
            <a:extLst>
              <a:ext uri="{FF2B5EF4-FFF2-40B4-BE49-F238E27FC236}">
                <a16:creationId xmlns:a16="http://schemas.microsoft.com/office/drawing/2014/main" id="{7E3A205E-34EB-462D-D637-0DFC4009B84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698877" y="952191"/>
            <a:ext cx="1330960" cy="1330960"/>
          </a:xfrm>
          <a:prstGeom prst="rect">
            <a:avLst/>
          </a:prstGeom>
        </p:spPr>
      </p:pic>
      <p:pic>
        <p:nvPicPr>
          <p:cNvPr id="11" name="海岸3">
            <a:hlinkClick r:id="" action="ppaction://media"/>
            <a:extLst>
              <a:ext uri="{FF2B5EF4-FFF2-40B4-BE49-F238E27FC236}">
                <a16:creationId xmlns:a16="http://schemas.microsoft.com/office/drawing/2014/main" id="{B0EA5C48-48D4-ADEC-D74E-98AEE8C7EC61}"/>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213303" y="3642709"/>
            <a:ext cx="812800" cy="812800"/>
          </a:xfrm>
          <a:prstGeom prst="rect">
            <a:avLst/>
          </a:prstGeom>
          <a:solidFill>
            <a:schemeClr val="tx1">
              <a:lumMod val="75000"/>
              <a:lumOff val="25000"/>
            </a:schemeClr>
          </a:solidFill>
        </p:spPr>
      </p:pic>
      <p:sp>
        <p:nvSpPr>
          <p:cNvPr id="5" name="テキスト ボックス 4">
            <a:extLst>
              <a:ext uri="{FF2B5EF4-FFF2-40B4-BE49-F238E27FC236}">
                <a16:creationId xmlns:a16="http://schemas.microsoft.com/office/drawing/2014/main" id="{9268F9A6-BE9A-5FDD-6A21-DC15169F4A31}"/>
              </a:ext>
            </a:extLst>
          </p:cNvPr>
          <p:cNvSpPr txBox="1"/>
          <p:nvPr/>
        </p:nvSpPr>
        <p:spPr>
          <a:xfrm>
            <a:off x="11027918" y="2251774"/>
            <a:ext cx="3068091" cy="369332"/>
          </a:xfrm>
          <a:prstGeom prst="rect">
            <a:avLst/>
          </a:prstGeom>
          <a:noFill/>
        </p:spPr>
        <p:txBody>
          <a:bodyPr wrap="square">
            <a:spAutoFit/>
          </a:bodyPr>
          <a:lstStyle/>
          <a:p>
            <a:r>
              <a:rPr lang="en" altLang="ja-JP" b="0" i="0" u="none" strike="noStrike" dirty="0">
                <a:solidFill>
                  <a:srgbClr val="000000"/>
                </a:solidFill>
                <a:effectLst/>
                <a:latin typeface="InspireTWDC"/>
              </a:rPr>
              <a:t>© Disney</a:t>
            </a:r>
            <a:endParaRPr lang="ja-JP" altLang="en-US"/>
          </a:p>
        </p:txBody>
      </p:sp>
    </p:spTree>
    <p:extLst>
      <p:ext uri="{BB962C8B-B14F-4D97-AF65-F5344CB8AC3E}">
        <p14:creationId xmlns:p14="http://schemas.microsoft.com/office/powerpoint/2010/main" val="3609571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8504"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audio>
              <p:cMediaNode vol="80000">
                <p:cTn id="1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8392F3-D829-BF18-58A3-CEFF8CF8B256}"/>
            </a:ext>
          </a:extLst>
        </p:cNvPr>
        <p:cNvGrpSpPr/>
        <p:nvPr/>
      </p:nvGrpSpPr>
      <p:grpSpPr>
        <a:xfrm>
          <a:off x="0" y="0"/>
          <a:ext cx="0" cy="0"/>
          <a:chOff x="0" y="0"/>
          <a:chExt cx="0" cy="0"/>
        </a:xfrm>
      </p:grpSpPr>
      <p:sp>
        <p:nvSpPr>
          <p:cNvPr id="8" name="正方形/長方形 7">
            <a:extLst>
              <a:ext uri="{FF2B5EF4-FFF2-40B4-BE49-F238E27FC236}">
                <a16:creationId xmlns:a16="http://schemas.microsoft.com/office/drawing/2014/main" id="{4DD9E32B-F1D5-6792-140D-7F9837A4C6B6}"/>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59778827-BE91-6485-25EE-216B20597F5E}"/>
              </a:ext>
            </a:extLst>
          </p:cNvPr>
          <p:cNvSpPr>
            <a:spLocks noGrp="1"/>
          </p:cNvSpPr>
          <p:nvPr>
            <p:ph type="ctrTitle"/>
          </p:nvPr>
        </p:nvSpPr>
        <p:spPr>
          <a:xfrm>
            <a:off x="557213" y="2143098"/>
            <a:ext cx="10009187" cy="603342"/>
          </a:xfrm>
        </p:spPr>
        <p:txBody>
          <a:bodyPr>
            <a:noAutofit/>
          </a:bodyPr>
          <a:lstStyle/>
          <a:p>
            <a:pPr algn="l"/>
            <a:r>
              <a:rPr kumimoji="1" lang="ja-JP" altLang="en-US" sz="2400" u="sng"/>
              <a:t>環境音を用いた</a:t>
            </a:r>
            <a:r>
              <a:rPr kumimoji="1" lang="en-US" altLang="ja-JP" sz="2400" u="sng" dirty="0"/>
              <a:t>UX</a:t>
            </a:r>
            <a:r>
              <a:rPr kumimoji="1" lang="ja-JP" altLang="en-US" sz="2400" u="sng"/>
              <a:t>デザインをプレイリスト作成に応用</a:t>
            </a:r>
            <a:endParaRPr kumimoji="1" lang="ja-JP" altLang="en-US" sz="2400" u="sng" dirty="0"/>
          </a:p>
        </p:txBody>
      </p:sp>
      <p:sp>
        <p:nvSpPr>
          <p:cNvPr id="9" name="楕円 8">
            <a:extLst>
              <a:ext uri="{FF2B5EF4-FFF2-40B4-BE49-F238E27FC236}">
                <a16:creationId xmlns:a16="http://schemas.microsoft.com/office/drawing/2014/main" id="{1969D5DD-B7EC-11D6-0F46-35E8359407E9}"/>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t>6</a:t>
            </a:r>
            <a:endParaRPr kumimoji="1" lang="ja-JP" altLang="en-US" sz="2000" dirty="0"/>
          </a:p>
        </p:txBody>
      </p:sp>
      <p:sp>
        <p:nvSpPr>
          <p:cNvPr id="10" name="正方形/長方形 9">
            <a:extLst>
              <a:ext uri="{FF2B5EF4-FFF2-40B4-BE49-F238E27FC236}">
                <a16:creationId xmlns:a16="http://schemas.microsoft.com/office/drawing/2014/main" id="{CBBCA557-AF7E-32DF-144D-108696265ADB}"/>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04020AEF-6C9D-EFB0-DC77-D5F6573FD66D}"/>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6B14D342-F5F2-BDB5-B42E-B87F012BD02F}"/>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CC2B1E45-88A1-C714-565A-5D003C37C6C7}"/>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CDEE0C27-ABD5-B6EE-EFB4-E70E18A1FC5D}"/>
              </a:ext>
            </a:extLst>
          </p:cNvPr>
          <p:cNvSpPr txBox="1"/>
          <p:nvPr/>
        </p:nvSpPr>
        <p:spPr>
          <a:xfrm>
            <a:off x="557213" y="204789"/>
            <a:ext cx="6871335" cy="523220"/>
          </a:xfrm>
          <a:prstGeom prst="rect">
            <a:avLst/>
          </a:prstGeom>
          <a:noFill/>
        </p:spPr>
        <p:txBody>
          <a:bodyPr wrap="square" rtlCol="0">
            <a:spAutoFit/>
          </a:bodyPr>
          <a:lstStyle/>
          <a:p>
            <a:r>
              <a:rPr lang="ja-JP" altLang="en-US" sz="2800"/>
              <a:t>研究の概要</a:t>
            </a:r>
            <a:endParaRPr kumimoji="1" lang="ja-JP" altLang="en-US" sz="2800" dirty="0"/>
          </a:p>
        </p:txBody>
      </p:sp>
      <p:sp>
        <p:nvSpPr>
          <p:cNvPr id="25" name="テキスト ボックス 24">
            <a:extLst>
              <a:ext uri="{FF2B5EF4-FFF2-40B4-BE49-F238E27FC236}">
                <a16:creationId xmlns:a16="http://schemas.microsoft.com/office/drawing/2014/main" id="{E63907E4-66B8-1639-6ECD-5E2EF6BC723F}"/>
              </a:ext>
            </a:extLst>
          </p:cNvPr>
          <p:cNvSpPr txBox="1"/>
          <p:nvPr/>
        </p:nvSpPr>
        <p:spPr>
          <a:xfrm>
            <a:off x="8965486" y="420139"/>
            <a:ext cx="3466782" cy="400110"/>
          </a:xfrm>
          <a:prstGeom prst="rect">
            <a:avLst/>
          </a:prstGeom>
          <a:noFill/>
        </p:spPr>
        <p:txBody>
          <a:bodyPr wrap="square" rtlCol="0">
            <a:spAutoFit/>
          </a:bodyPr>
          <a:lstStyle/>
          <a:p>
            <a:r>
              <a:rPr kumimoji="1" lang="ja-JP" altLang="en-US" sz="2000" dirty="0"/>
              <a:t>はじめに・</a:t>
            </a:r>
            <a:r>
              <a:rPr kumimoji="1" lang="ja-JP" altLang="en-US" sz="2000"/>
              <a:t>背景　</a:t>
            </a:r>
            <a:r>
              <a:rPr lang="en-US" altLang="ja-JP" sz="2000" dirty="0"/>
              <a:t>5</a:t>
            </a:r>
            <a:r>
              <a:rPr kumimoji="1" lang="en-US" altLang="ja-JP" sz="2000" dirty="0"/>
              <a:t>/5</a:t>
            </a:r>
            <a:endParaRPr kumimoji="1" lang="ja-JP" altLang="en-US" sz="2000" dirty="0"/>
          </a:p>
        </p:txBody>
      </p:sp>
      <p:sp>
        <p:nvSpPr>
          <p:cNvPr id="26" name="テキスト ボックス 25">
            <a:extLst>
              <a:ext uri="{FF2B5EF4-FFF2-40B4-BE49-F238E27FC236}">
                <a16:creationId xmlns:a16="http://schemas.microsoft.com/office/drawing/2014/main" id="{C42476E3-9232-B9F2-70B7-198EEDFB733A}"/>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endParaRPr kumimoji="1" lang="ja-JP" altLang="en-US" dirty="0"/>
          </a:p>
        </p:txBody>
      </p:sp>
      <p:sp>
        <p:nvSpPr>
          <p:cNvPr id="28" name="正方形/長方形 27">
            <a:extLst>
              <a:ext uri="{FF2B5EF4-FFF2-40B4-BE49-F238E27FC236}">
                <a16:creationId xmlns:a16="http://schemas.microsoft.com/office/drawing/2014/main" id="{84CB3FD3-B138-6379-E072-1E4086F223DD}"/>
              </a:ext>
            </a:extLst>
          </p:cNvPr>
          <p:cNvSpPr/>
          <p:nvPr/>
        </p:nvSpPr>
        <p:spPr>
          <a:xfrm>
            <a:off x="659656" y="6271895"/>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7F2A3C26-A4D5-F618-2A6B-1D0FDF86E0F5}"/>
              </a:ext>
            </a:extLst>
          </p:cNvPr>
          <p:cNvSpPr/>
          <p:nvPr/>
        </p:nvSpPr>
        <p:spPr>
          <a:xfrm>
            <a:off x="3173462"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56610E3E-3434-5D05-5999-4B4A3C463C84}"/>
              </a:ext>
            </a:extLst>
          </p:cNvPr>
          <p:cNvSpPr/>
          <p:nvPr/>
        </p:nvSpPr>
        <p:spPr>
          <a:xfrm>
            <a:off x="5687268"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7" name="角丸四角形 6">
            <a:extLst>
              <a:ext uri="{FF2B5EF4-FFF2-40B4-BE49-F238E27FC236}">
                <a16:creationId xmlns:a16="http://schemas.microsoft.com/office/drawing/2014/main" id="{D6781D45-7606-D679-72ED-894D492A3CDE}"/>
              </a:ext>
            </a:extLst>
          </p:cNvPr>
          <p:cNvSpPr/>
          <p:nvPr/>
        </p:nvSpPr>
        <p:spPr>
          <a:xfrm>
            <a:off x="557214" y="1274461"/>
            <a:ext cx="9530216" cy="838200"/>
          </a:xfrm>
          <a:prstGeom prst="round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2400" b="0" i="0" u="none" strike="noStrike" kern="1200" cap="none" spc="0" normalizeH="0" baseline="0" noProof="0">
                <a:ln>
                  <a:noFill/>
                </a:ln>
                <a:solidFill>
                  <a:prstClr val="white"/>
                </a:solidFill>
                <a:effectLst/>
                <a:uLnTx/>
                <a:uFillTx/>
                <a:latin typeface="游ゴシック" panose="020F0502020204030204"/>
                <a:ea typeface="游ゴシック" panose="020B0400000000000000" pitchFamily="34" charset="-128"/>
                <a:cs typeface="+mn-cs"/>
              </a:rPr>
              <a:t>連続性がある楽曲聴取としてのプレイリスト体験を再発見する</a:t>
            </a:r>
            <a:endParaRPr kumimoji="1" lang="en-US" altLang="ja-JP" sz="2400" b="0" i="0" u="none" strike="noStrike" kern="1200" cap="none" spc="0" normalizeH="0" baseline="0" noProof="0" dirty="0">
              <a:ln>
                <a:noFill/>
              </a:ln>
              <a:solidFill>
                <a:prstClr val="white"/>
              </a:solidFill>
              <a:effectLst/>
              <a:uLnTx/>
              <a:uFillTx/>
              <a:latin typeface="游ゴシック" panose="020F0502020204030204"/>
              <a:ea typeface="游ゴシック" panose="020B0400000000000000" pitchFamily="34" charset="-128"/>
              <a:cs typeface="+mn-cs"/>
            </a:endParaRPr>
          </a:p>
        </p:txBody>
      </p:sp>
      <p:sp>
        <p:nvSpPr>
          <p:cNvPr id="31" name="正方形/長方形 30">
            <a:extLst>
              <a:ext uri="{FF2B5EF4-FFF2-40B4-BE49-F238E27FC236}">
                <a16:creationId xmlns:a16="http://schemas.microsoft.com/office/drawing/2014/main" id="{E1812411-6DC4-6187-773C-1A354B2F0FAC}"/>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sp>
        <p:nvSpPr>
          <p:cNvPr id="3" name="角丸四角形 2">
            <a:extLst>
              <a:ext uri="{FF2B5EF4-FFF2-40B4-BE49-F238E27FC236}">
                <a16:creationId xmlns:a16="http://schemas.microsoft.com/office/drawing/2014/main" id="{4F3AE331-E75D-7ECC-548E-297228FADC47}"/>
              </a:ext>
            </a:extLst>
          </p:cNvPr>
          <p:cNvSpPr/>
          <p:nvPr/>
        </p:nvSpPr>
        <p:spPr>
          <a:xfrm>
            <a:off x="659656" y="2890523"/>
            <a:ext cx="6899932" cy="1221038"/>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ja-JP" sz="2000" dirty="0"/>
              <a:t>sq1:</a:t>
            </a:r>
            <a:r>
              <a:rPr lang="ja-JP" altLang="en-US" sz="2000"/>
              <a:t>環境音の付与が楽曲の遷移体験に影響を及ぼすか</a:t>
            </a:r>
            <a:endParaRPr lang="en-US" altLang="ja-JP" sz="2000" dirty="0"/>
          </a:p>
          <a:p>
            <a:r>
              <a:rPr kumimoji="1" lang="en-US" altLang="ja-JP" sz="2000" dirty="0"/>
              <a:t>sq2:</a:t>
            </a:r>
            <a:r>
              <a:rPr kumimoji="1" lang="ja-JP" altLang="en-US" sz="2000"/>
              <a:t>ホワイトノイズ以外でも遷移体験に影響を及ぼすか</a:t>
            </a:r>
            <a:endParaRPr kumimoji="1" lang="en-US" altLang="ja-JP" sz="2000" dirty="0"/>
          </a:p>
          <a:p>
            <a:r>
              <a:rPr lang="en-US" altLang="ja-JP" sz="2000" dirty="0"/>
              <a:t>sq3:</a:t>
            </a:r>
            <a:r>
              <a:rPr lang="ja-JP" altLang="en-US" sz="2000"/>
              <a:t>楽曲特徴によって適当な遷移デザインが見つかるか</a:t>
            </a:r>
            <a:endParaRPr kumimoji="1" lang="ja-JP" altLang="en-US" sz="2000"/>
          </a:p>
        </p:txBody>
      </p:sp>
      <p:sp>
        <p:nvSpPr>
          <p:cNvPr id="5" name="角丸四角形吹き出し 4">
            <a:extLst>
              <a:ext uri="{FF2B5EF4-FFF2-40B4-BE49-F238E27FC236}">
                <a16:creationId xmlns:a16="http://schemas.microsoft.com/office/drawing/2014/main" id="{A99FE950-C67A-31FD-7754-DE7FB5173B74}"/>
              </a:ext>
            </a:extLst>
          </p:cNvPr>
          <p:cNvSpPr/>
          <p:nvPr/>
        </p:nvSpPr>
        <p:spPr>
          <a:xfrm>
            <a:off x="722079" y="4380773"/>
            <a:ext cx="4484915" cy="1175658"/>
          </a:xfrm>
          <a:prstGeom prst="wedgeRoundRectCallout">
            <a:avLst>
              <a:gd name="adj1" fmla="val 25445"/>
              <a:gd name="adj2" fmla="val 78549"/>
              <a:gd name="adj3" fmla="val 16667"/>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a:t>楽曲の遷移時に環境音を挿入する</a:t>
            </a:r>
            <a:endParaRPr kumimoji="1" lang="en-US" altLang="ja-JP" sz="2000" dirty="0"/>
          </a:p>
          <a:p>
            <a:pPr algn="ctr"/>
            <a:r>
              <a:rPr kumimoji="1" lang="ja-JP" altLang="en-US" sz="2000"/>
              <a:t>「環境音</a:t>
            </a:r>
            <a:r>
              <a:rPr kumimoji="1" lang="en-US" altLang="ja-JP" sz="2000" dirty="0"/>
              <a:t>Bridge</a:t>
            </a:r>
            <a:r>
              <a:rPr kumimoji="1" lang="ja-JP" altLang="en-US" sz="2000"/>
              <a:t>」を提案</a:t>
            </a:r>
          </a:p>
        </p:txBody>
      </p:sp>
      <p:sp>
        <p:nvSpPr>
          <p:cNvPr id="14" name="角丸四角形吹き出し 13">
            <a:extLst>
              <a:ext uri="{FF2B5EF4-FFF2-40B4-BE49-F238E27FC236}">
                <a16:creationId xmlns:a16="http://schemas.microsoft.com/office/drawing/2014/main" id="{DD8FF268-CFE8-99A9-59F5-B7DCC776B4FE}"/>
              </a:ext>
            </a:extLst>
          </p:cNvPr>
          <p:cNvSpPr/>
          <p:nvPr/>
        </p:nvSpPr>
        <p:spPr>
          <a:xfrm>
            <a:off x="5868318" y="4380773"/>
            <a:ext cx="5249625" cy="1175658"/>
          </a:xfrm>
          <a:prstGeom prst="wedgeRoundRectCallout">
            <a:avLst>
              <a:gd name="adj1" fmla="val -27629"/>
              <a:gd name="adj2" fmla="val 84722"/>
              <a:gd name="adj3" fmla="val 16667"/>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a:t>環境音</a:t>
            </a:r>
            <a:r>
              <a:rPr kumimoji="1" lang="en-US" altLang="ja-JP" sz="2000" dirty="0"/>
              <a:t>Bridge</a:t>
            </a:r>
            <a:r>
              <a:rPr kumimoji="1" lang="ja-JP" altLang="en-US" sz="2000"/>
              <a:t>の効果と</a:t>
            </a:r>
            <a:r>
              <a:rPr kumimoji="1" lang="en-US" altLang="ja-JP" sz="2000" dirty="0"/>
              <a:t>sq</a:t>
            </a:r>
            <a:r>
              <a:rPr kumimoji="1" lang="ja-JP" altLang="en-US" sz="2000"/>
              <a:t>を検証するための</a:t>
            </a:r>
            <a:endParaRPr kumimoji="1" lang="en-US" altLang="ja-JP" sz="2000" dirty="0"/>
          </a:p>
          <a:p>
            <a:pPr algn="ctr"/>
            <a:r>
              <a:rPr kumimoji="1" lang="ja-JP" altLang="en-US" sz="2000"/>
              <a:t>データモデルを設計</a:t>
            </a:r>
          </a:p>
        </p:txBody>
      </p:sp>
    </p:spTree>
    <p:extLst>
      <p:ext uri="{BB962C8B-B14F-4D97-AF65-F5344CB8AC3E}">
        <p14:creationId xmlns:p14="http://schemas.microsoft.com/office/powerpoint/2010/main" val="18890833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a:extLst>
              <a:ext uri="{FF2B5EF4-FFF2-40B4-BE49-F238E27FC236}">
                <a16:creationId xmlns:a16="http://schemas.microsoft.com/office/drawing/2014/main" id="{55CBA67A-B76B-CC99-DB60-E40ED7A97792}"/>
              </a:ext>
            </a:extLst>
          </p:cNvPr>
          <p:cNvSpPr/>
          <p:nvPr/>
        </p:nvSpPr>
        <p:spPr>
          <a:xfrm>
            <a:off x="6095999" y="1036079"/>
            <a:ext cx="5951839" cy="4932522"/>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F70D7174-067F-663F-F9DD-A4C777CF2DA6}"/>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F2C705B2-0111-A784-2D7F-D0F4251CF528}"/>
              </a:ext>
            </a:extLst>
          </p:cNvPr>
          <p:cNvSpPr>
            <a:spLocks noGrp="1"/>
          </p:cNvSpPr>
          <p:nvPr>
            <p:ph type="ctrTitle"/>
          </p:nvPr>
        </p:nvSpPr>
        <p:spPr>
          <a:xfrm>
            <a:off x="557212" y="1122362"/>
            <a:ext cx="5499425" cy="838800"/>
          </a:xfrm>
        </p:spPr>
        <p:txBody>
          <a:bodyPr>
            <a:noAutofit/>
          </a:bodyPr>
          <a:lstStyle/>
          <a:p>
            <a:pPr algn="l"/>
            <a:r>
              <a:rPr kumimoji="1" lang="ja-JP" altLang="en-US" sz="2800" u="sng"/>
              <a:t>環境音を用いてギャップを緩和</a:t>
            </a:r>
            <a:endParaRPr kumimoji="1" lang="ja-JP" altLang="en-US" sz="2800" u="sng" dirty="0"/>
          </a:p>
        </p:txBody>
      </p:sp>
      <p:sp>
        <p:nvSpPr>
          <p:cNvPr id="9" name="楕円 8">
            <a:extLst>
              <a:ext uri="{FF2B5EF4-FFF2-40B4-BE49-F238E27FC236}">
                <a16:creationId xmlns:a16="http://schemas.microsoft.com/office/drawing/2014/main" id="{25734FAE-2351-7384-CB89-5E6FA71D0B32}"/>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t>7</a:t>
            </a:r>
            <a:endParaRPr kumimoji="1" lang="ja-JP" altLang="en-US" sz="2000" dirty="0"/>
          </a:p>
        </p:txBody>
      </p:sp>
      <p:sp>
        <p:nvSpPr>
          <p:cNvPr id="10" name="正方形/長方形 9">
            <a:extLst>
              <a:ext uri="{FF2B5EF4-FFF2-40B4-BE49-F238E27FC236}">
                <a16:creationId xmlns:a16="http://schemas.microsoft.com/office/drawing/2014/main" id="{4686E505-7373-4F97-394D-E17D4841AAC5}"/>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F0232BD6-5788-49AC-4140-E1FC39936E94}"/>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7004EDE6-70A7-68F2-83CC-F20655E78B47}"/>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76607FA2-3999-3754-86BF-1EC7F5308101}"/>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7A34FF12-D232-15D5-69B5-246C9A056A30}"/>
              </a:ext>
            </a:extLst>
          </p:cNvPr>
          <p:cNvSpPr txBox="1"/>
          <p:nvPr/>
        </p:nvSpPr>
        <p:spPr>
          <a:xfrm>
            <a:off x="557213" y="204789"/>
            <a:ext cx="5345747" cy="523220"/>
          </a:xfrm>
          <a:prstGeom prst="rect">
            <a:avLst/>
          </a:prstGeom>
          <a:noFill/>
        </p:spPr>
        <p:txBody>
          <a:bodyPr wrap="square" rtlCol="0">
            <a:spAutoFit/>
          </a:bodyPr>
          <a:lstStyle/>
          <a:p>
            <a:r>
              <a:rPr lang="ja-JP" altLang="en-US" sz="2800" dirty="0"/>
              <a:t>環境音</a:t>
            </a:r>
            <a:r>
              <a:rPr lang="en-US" altLang="ja-JP" sz="2800" dirty="0"/>
              <a:t>Bridge</a:t>
            </a:r>
            <a:r>
              <a:rPr lang="ja-JP" altLang="en-US" sz="2800" dirty="0"/>
              <a:t>の概要</a:t>
            </a:r>
            <a:endParaRPr kumimoji="1" lang="ja-JP" altLang="en-US" sz="2800" dirty="0"/>
          </a:p>
        </p:txBody>
      </p:sp>
      <p:sp>
        <p:nvSpPr>
          <p:cNvPr id="25" name="テキスト ボックス 24">
            <a:extLst>
              <a:ext uri="{FF2B5EF4-FFF2-40B4-BE49-F238E27FC236}">
                <a16:creationId xmlns:a16="http://schemas.microsoft.com/office/drawing/2014/main" id="{D19FF861-BCB3-F8D5-456B-0607D55B56B5}"/>
              </a:ext>
            </a:extLst>
          </p:cNvPr>
          <p:cNvSpPr txBox="1"/>
          <p:nvPr/>
        </p:nvSpPr>
        <p:spPr>
          <a:xfrm>
            <a:off x="8965486" y="420139"/>
            <a:ext cx="3466782" cy="400110"/>
          </a:xfrm>
          <a:prstGeom prst="rect">
            <a:avLst/>
          </a:prstGeom>
          <a:noFill/>
        </p:spPr>
        <p:txBody>
          <a:bodyPr wrap="square" rtlCol="0">
            <a:spAutoFit/>
          </a:bodyPr>
          <a:lstStyle/>
          <a:p>
            <a:r>
              <a:rPr kumimoji="1" lang="ja-JP" altLang="en-US" sz="2000" dirty="0"/>
              <a:t>提案</a:t>
            </a:r>
            <a:r>
              <a:rPr kumimoji="1" lang="ja-JP" altLang="en-US" sz="2000"/>
              <a:t>手法</a:t>
            </a:r>
            <a:r>
              <a:rPr kumimoji="1" lang="en-US" altLang="ja-JP" sz="2000" dirty="0"/>
              <a:t>1/2</a:t>
            </a:r>
          </a:p>
        </p:txBody>
      </p:sp>
      <p:sp>
        <p:nvSpPr>
          <p:cNvPr id="26" name="テキスト ボックス 25">
            <a:extLst>
              <a:ext uri="{FF2B5EF4-FFF2-40B4-BE49-F238E27FC236}">
                <a16:creationId xmlns:a16="http://schemas.microsoft.com/office/drawing/2014/main" id="{BE8E5AFC-54EC-A1FB-7B9C-4C5ED109B03A}"/>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endParaRPr kumimoji="1" lang="ja-JP" altLang="en-US" dirty="0"/>
          </a:p>
        </p:txBody>
      </p:sp>
      <p:sp>
        <p:nvSpPr>
          <p:cNvPr id="27" name="テキスト ボックス 26">
            <a:extLst>
              <a:ext uri="{FF2B5EF4-FFF2-40B4-BE49-F238E27FC236}">
                <a16:creationId xmlns:a16="http://schemas.microsoft.com/office/drawing/2014/main" id="{697E2BB1-C3C5-234A-74C1-5A428386BA19}"/>
              </a:ext>
            </a:extLst>
          </p:cNvPr>
          <p:cNvSpPr txBox="1"/>
          <p:nvPr/>
        </p:nvSpPr>
        <p:spPr>
          <a:xfrm>
            <a:off x="557213" y="2292267"/>
            <a:ext cx="5499425" cy="1434175"/>
          </a:xfrm>
          <a:prstGeom prst="rect">
            <a:avLst/>
          </a:prstGeom>
          <a:noFill/>
        </p:spPr>
        <p:txBody>
          <a:bodyPr wrap="square" rtlCol="0">
            <a:spAutoFit/>
          </a:bodyPr>
          <a:lstStyle/>
          <a:p>
            <a:pPr>
              <a:lnSpc>
                <a:spcPct val="150000"/>
              </a:lnSpc>
            </a:pPr>
            <a:r>
              <a:rPr lang="ja-JP" altLang="en-US" sz="2000" u="sng"/>
              <a:t>楽曲の遷移時に数秒の環境音を再生する</a:t>
            </a:r>
            <a:endParaRPr lang="en-US" altLang="ja-JP" sz="2000" u="sng" dirty="0"/>
          </a:p>
          <a:p>
            <a:pPr>
              <a:lnSpc>
                <a:spcPct val="150000"/>
              </a:lnSpc>
            </a:pPr>
            <a:r>
              <a:rPr lang="ja-JP" altLang="en-US" sz="2000"/>
              <a:t>→本来不適合な楽曲ペアに対し，特徴の</a:t>
            </a:r>
            <a:br>
              <a:rPr lang="en-US" altLang="ja-JP" sz="2000" dirty="0"/>
            </a:br>
            <a:r>
              <a:rPr lang="ja-JP" altLang="en-US" sz="2000"/>
              <a:t>　急激な変化を和らげるクッションを挟む</a:t>
            </a:r>
            <a:endParaRPr lang="en-US" altLang="ja-JP" sz="2000" dirty="0"/>
          </a:p>
        </p:txBody>
      </p:sp>
      <p:sp>
        <p:nvSpPr>
          <p:cNvPr id="28" name="正方形/長方形 27">
            <a:extLst>
              <a:ext uri="{FF2B5EF4-FFF2-40B4-BE49-F238E27FC236}">
                <a16:creationId xmlns:a16="http://schemas.microsoft.com/office/drawing/2014/main" id="{6C1DAA9F-B589-2620-D46B-B74854641EC5}"/>
              </a:ext>
            </a:extLst>
          </p:cNvPr>
          <p:cNvSpPr/>
          <p:nvPr/>
        </p:nvSpPr>
        <p:spPr>
          <a:xfrm>
            <a:off x="659656" y="6271895"/>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0BF08962-6A21-543C-96D0-9E5D4F101A38}"/>
              </a:ext>
            </a:extLst>
          </p:cNvPr>
          <p:cNvSpPr/>
          <p:nvPr/>
        </p:nvSpPr>
        <p:spPr>
          <a:xfrm>
            <a:off x="3173462" y="6268720"/>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207D16EB-E259-E0C0-5806-E1EF1551BE5B}"/>
              </a:ext>
            </a:extLst>
          </p:cNvPr>
          <p:cNvSpPr/>
          <p:nvPr/>
        </p:nvSpPr>
        <p:spPr>
          <a:xfrm>
            <a:off x="5687268"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31" name="正方形/長方形 30">
            <a:extLst>
              <a:ext uri="{FF2B5EF4-FFF2-40B4-BE49-F238E27FC236}">
                <a16:creationId xmlns:a16="http://schemas.microsoft.com/office/drawing/2014/main" id="{96F9C4C3-49FD-9BCB-EFD0-C3CF6117DB2C}"/>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sp>
        <p:nvSpPr>
          <p:cNvPr id="3" name="四角形: 角を丸くする 2">
            <a:extLst>
              <a:ext uri="{FF2B5EF4-FFF2-40B4-BE49-F238E27FC236}">
                <a16:creationId xmlns:a16="http://schemas.microsoft.com/office/drawing/2014/main" id="{2302B493-855A-066C-8766-D0E770042295}"/>
              </a:ext>
            </a:extLst>
          </p:cNvPr>
          <p:cNvSpPr/>
          <p:nvPr/>
        </p:nvSpPr>
        <p:spPr>
          <a:xfrm>
            <a:off x="6359610" y="1827331"/>
            <a:ext cx="5424616" cy="1306634"/>
          </a:xfrm>
          <a:prstGeom prst="roundRect">
            <a:avLst/>
          </a:prstGeom>
          <a:solidFill>
            <a:schemeClr val="bg1"/>
          </a:solid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 角を丸くする 3">
            <a:extLst>
              <a:ext uri="{FF2B5EF4-FFF2-40B4-BE49-F238E27FC236}">
                <a16:creationId xmlns:a16="http://schemas.microsoft.com/office/drawing/2014/main" id="{EA3E2FE6-959A-4AB6-1C45-3F064C3C8DD8}"/>
              </a:ext>
            </a:extLst>
          </p:cNvPr>
          <p:cNvSpPr/>
          <p:nvPr/>
        </p:nvSpPr>
        <p:spPr>
          <a:xfrm>
            <a:off x="6359610" y="3186949"/>
            <a:ext cx="5424616" cy="1301615"/>
          </a:xfrm>
          <a:prstGeom prst="roundRect">
            <a:avLst/>
          </a:prstGeom>
          <a:solidFill>
            <a:schemeClr val="bg1"/>
          </a:solid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四角形: 角を丸くする 4">
            <a:extLst>
              <a:ext uri="{FF2B5EF4-FFF2-40B4-BE49-F238E27FC236}">
                <a16:creationId xmlns:a16="http://schemas.microsoft.com/office/drawing/2014/main" id="{7FE62594-6635-F99C-D1D9-62E0F59735C2}"/>
              </a:ext>
            </a:extLst>
          </p:cNvPr>
          <p:cNvSpPr/>
          <p:nvPr/>
        </p:nvSpPr>
        <p:spPr>
          <a:xfrm>
            <a:off x="6359610" y="4539763"/>
            <a:ext cx="5424616" cy="1302802"/>
          </a:xfrm>
          <a:prstGeom prst="roundRect">
            <a:avLst/>
          </a:prstGeom>
          <a:solidFill>
            <a:schemeClr val="bg1"/>
          </a:solid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34DFDB6D-28E8-0F97-AC25-F26A2574C5D1}"/>
              </a:ext>
            </a:extLst>
          </p:cNvPr>
          <p:cNvSpPr txBox="1"/>
          <p:nvPr/>
        </p:nvSpPr>
        <p:spPr>
          <a:xfrm>
            <a:off x="7339292" y="5549877"/>
            <a:ext cx="556637" cy="246221"/>
          </a:xfrm>
          <a:prstGeom prst="rect">
            <a:avLst/>
          </a:prstGeom>
          <a:noFill/>
        </p:spPr>
        <p:txBody>
          <a:bodyPr wrap="square">
            <a:spAutoFit/>
          </a:bodyPr>
          <a:lstStyle/>
          <a:p>
            <a:r>
              <a:rPr lang="en-US" altLang="ja-JP" sz="1000" dirty="0"/>
              <a:t>© Eve</a:t>
            </a:r>
            <a:endParaRPr lang="ja-JP" altLang="en-US" sz="1000" dirty="0"/>
          </a:p>
        </p:txBody>
      </p:sp>
      <p:pic>
        <p:nvPicPr>
          <p:cNvPr id="18" name="図 17">
            <a:extLst>
              <a:ext uri="{FF2B5EF4-FFF2-40B4-BE49-F238E27FC236}">
                <a16:creationId xmlns:a16="http://schemas.microsoft.com/office/drawing/2014/main" id="{16EF5B57-472F-817E-F53F-191BD0BF38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90347" y="4969549"/>
            <a:ext cx="838201" cy="838201"/>
          </a:xfrm>
          <a:prstGeom prst="rect">
            <a:avLst/>
          </a:prstGeom>
        </p:spPr>
      </p:pic>
      <p:sp>
        <p:nvSpPr>
          <p:cNvPr id="23" name="テキスト ボックス 22">
            <a:extLst>
              <a:ext uri="{FF2B5EF4-FFF2-40B4-BE49-F238E27FC236}">
                <a16:creationId xmlns:a16="http://schemas.microsoft.com/office/drawing/2014/main" id="{E3A3C6F8-4B43-1F0B-6FD0-E375C3090A8F}"/>
              </a:ext>
            </a:extLst>
          </p:cNvPr>
          <p:cNvSpPr txBox="1"/>
          <p:nvPr/>
        </p:nvSpPr>
        <p:spPr>
          <a:xfrm>
            <a:off x="10135040" y="5129268"/>
            <a:ext cx="633375" cy="707886"/>
          </a:xfrm>
          <a:prstGeom prst="rect">
            <a:avLst/>
          </a:prstGeom>
          <a:noFill/>
        </p:spPr>
        <p:txBody>
          <a:bodyPr wrap="square">
            <a:spAutoFit/>
          </a:bodyPr>
          <a:lstStyle/>
          <a:p>
            <a:r>
              <a:rPr lang="en-US" altLang="ja-JP" sz="1000" dirty="0"/>
              <a:t>© 2025 Fall Out Boy</a:t>
            </a:r>
            <a:endParaRPr lang="ja-JP" altLang="en-US" sz="1000" dirty="0"/>
          </a:p>
        </p:txBody>
      </p:sp>
      <p:pic>
        <p:nvPicPr>
          <p:cNvPr id="32" name="図 31">
            <a:extLst>
              <a:ext uri="{FF2B5EF4-FFF2-40B4-BE49-F238E27FC236}">
                <a16:creationId xmlns:a16="http://schemas.microsoft.com/office/drawing/2014/main" id="{8327952A-FF32-7FDD-D6FE-DB8271A20513}"/>
              </a:ext>
            </a:extLst>
          </p:cNvPr>
          <p:cNvPicPr>
            <a:picLocks noChangeAspect="1"/>
          </p:cNvPicPr>
          <p:nvPr/>
        </p:nvPicPr>
        <p:blipFill>
          <a:blip r:embed="rId4">
            <a:extLst>
              <a:ext uri="{28A0092B-C50C-407E-A947-70E740481C1C}">
                <a14:useLocalDpi xmlns:a14="http://schemas.microsoft.com/office/drawing/2010/main" val="0"/>
              </a:ext>
            </a:extLst>
          </a:blip>
          <a:srcRect l="44738" t="35704" r="21591" b="6754"/>
          <a:stretch/>
        </p:blipFill>
        <p:spPr>
          <a:xfrm>
            <a:off x="10698877" y="4985782"/>
            <a:ext cx="838200" cy="805733"/>
          </a:xfrm>
          <a:prstGeom prst="rect">
            <a:avLst/>
          </a:prstGeom>
        </p:spPr>
      </p:pic>
      <p:sp>
        <p:nvSpPr>
          <p:cNvPr id="33" name="テキスト ボックス 32">
            <a:extLst>
              <a:ext uri="{FF2B5EF4-FFF2-40B4-BE49-F238E27FC236}">
                <a16:creationId xmlns:a16="http://schemas.microsoft.com/office/drawing/2014/main" id="{B0493DF0-CBA8-E244-843B-16BDA2AB1C9A}"/>
              </a:ext>
            </a:extLst>
          </p:cNvPr>
          <p:cNvSpPr txBox="1"/>
          <p:nvPr/>
        </p:nvSpPr>
        <p:spPr>
          <a:xfrm>
            <a:off x="6463903" y="4691201"/>
            <a:ext cx="1575197" cy="307777"/>
          </a:xfrm>
          <a:prstGeom prst="rect">
            <a:avLst/>
          </a:prstGeom>
          <a:noFill/>
        </p:spPr>
        <p:txBody>
          <a:bodyPr wrap="square" rtlCol="0">
            <a:spAutoFit/>
          </a:bodyPr>
          <a:lstStyle/>
          <a:p>
            <a:r>
              <a:rPr lang="ja-JP" altLang="en-US" sz="1400" dirty="0"/>
              <a:t>メランコリック</a:t>
            </a:r>
            <a:endParaRPr kumimoji="1" lang="ja-JP" altLang="en-US" sz="1400" dirty="0"/>
          </a:p>
        </p:txBody>
      </p:sp>
      <p:sp>
        <p:nvSpPr>
          <p:cNvPr id="34" name="テキスト ボックス 33">
            <a:extLst>
              <a:ext uri="{FF2B5EF4-FFF2-40B4-BE49-F238E27FC236}">
                <a16:creationId xmlns:a16="http://schemas.microsoft.com/office/drawing/2014/main" id="{FE517D63-0DF4-DEAB-F423-ED1FE7EE35AD}"/>
              </a:ext>
            </a:extLst>
          </p:cNvPr>
          <p:cNvSpPr txBox="1"/>
          <p:nvPr/>
        </p:nvSpPr>
        <p:spPr>
          <a:xfrm>
            <a:off x="10294418" y="4691201"/>
            <a:ext cx="1575197" cy="307777"/>
          </a:xfrm>
          <a:prstGeom prst="rect">
            <a:avLst/>
          </a:prstGeom>
          <a:noFill/>
        </p:spPr>
        <p:txBody>
          <a:bodyPr wrap="square" rtlCol="0">
            <a:spAutoFit/>
          </a:bodyPr>
          <a:lstStyle/>
          <a:p>
            <a:r>
              <a:rPr lang="ja-JP" altLang="en-US" sz="1400" dirty="0"/>
              <a:t>アップリフト</a:t>
            </a:r>
            <a:endParaRPr kumimoji="1" lang="ja-JP" altLang="en-US" sz="1400" dirty="0"/>
          </a:p>
        </p:txBody>
      </p:sp>
      <p:pic>
        <p:nvPicPr>
          <p:cNvPr id="41" name="図 40">
            <a:extLst>
              <a:ext uri="{FF2B5EF4-FFF2-40B4-BE49-F238E27FC236}">
                <a16:creationId xmlns:a16="http://schemas.microsoft.com/office/drawing/2014/main" id="{313947B9-4562-75B6-5A88-A8AC08177AF2}"/>
              </a:ext>
            </a:extLst>
          </p:cNvPr>
          <p:cNvPicPr>
            <a:picLocks noChangeAspect="1"/>
          </p:cNvPicPr>
          <p:nvPr/>
        </p:nvPicPr>
        <p:blipFill>
          <a:blip r:embed="rId5">
            <a:extLst>
              <a:ext uri="{28A0092B-C50C-407E-A947-70E740481C1C}">
                <a14:useLocalDpi xmlns:a14="http://schemas.microsoft.com/office/drawing/2010/main" val="0"/>
              </a:ext>
            </a:extLst>
          </a:blip>
          <a:srcRect l="16108" r="2114"/>
          <a:stretch/>
        </p:blipFill>
        <p:spPr>
          <a:xfrm>
            <a:off x="6590347" y="2268137"/>
            <a:ext cx="1013460" cy="750306"/>
          </a:xfrm>
          <a:prstGeom prst="rect">
            <a:avLst/>
          </a:prstGeom>
        </p:spPr>
      </p:pic>
      <p:sp>
        <p:nvSpPr>
          <p:cNvPr id="44" name="テキスト ボックス 43">
            <a:extLst>
              <a:ext uri="{FF2B5EF4-FFF2-40B4-BE49-F238E27FC236}">
                <a16:creationId xmlns:a16="http://schemas.microsoft.com/office/drawing/2014/main" id="{94ACA65F-226B-D677-E0B3-4FDDBF3A8C05}"/>
              </a:ext>
            </a:extLst>
          </p:cNvPr>
          <p:cNvSpPr txBox="1"/>
          <p:nvPr/>
        </p:nvSpPr>
        <p:spPr>
          <a:xfrm>
            <a:off x="6535579" y="1960562"/>
            <a:ext cx="1575197" cy="307777"/>
          </a:xfrm>
          <a:prstGeom prst="rect">
            <a:avLst/>
          </a:prstGeom>
          <a:noFill/>
        </p:spPr>
        <p:txBody>
          <a:bodyPr wrap="square" rtlCol="0">
            <a:spAutoFit/>
          </a:bodyPr>
          <a:lstStyle/>
          <a:p>
            <a:r>
              <a:rPr lang="ja-JP" altLang="en-US" sz="1400" dirty="0"/>
              <a:t>クラシック</a:t>
            </a:r>
            <a:endParaRPr kumimoji="1" lang="ja-JP" altLang="en-US" sz="1400" dirty="0"/>
          </a:p>
        </p:txBody>
      </p:sp>
      <p:pic>
        <p:nvPicPr>
          <p:cNvPr id="48" name="図 47">
            <a:extLst>
              <a:ext uri="{FF2B5EF4-FFF2-40B4-BE49-F238E27FC236}">
                <a16:creationId xmlns:a16="http://schemas.microsoft.com/office/drawing/2014/main" id="{269570CB-9D4D-20C2-93F0-8A5FFB3DA0EC}"/>
              </a:ext>
            </a:extLst>
          </p:cNvPr>
          <p:cNvPicPr>
            <a:picLocks noChangeAspect="1"/>
          </p:cNvPicPr>
          <p:nvPr/>
        </p:nvPicPr>
        <p:blipFill>
          <a:blip r:embed="rId6">
            <a:extLst>
              <a:ext uri="{28A0092B-C50C-407E-A947-70E740481C1C}">
                <a14:useLocalDpi xmlns:a14="http://schemas.microsoft.com/office/drawing/2010/main" val="0"/>
              </a:ext>
            </a:extLst>
          </a:blip>
          <a:srcRect l="26395" t="12969"/>
          <a:stretch/>
        </p:blipFill>
        <p:spPr>
          <a:xfrm>
            <a:off x="10496139" y="2263849"/>
            <a:ext cx="1013461" cy="798885"/>
          </a:xfrm>
          <a:prstGeom prst="rect">
            <a:avLst/>
          </a:prstGeom>
        </p:spPr>
      </p:pic>
      <p:sp>
        <p:nvSpPr>
          <p:cNvPr id="49" name="テキスト ボックス 48">
            <a:extLst>
              <a:ext uri="{FF2B5EF4-FFF2-40B4-BE49-F238E27FC236}">
                <a16:creationId xmlns:a16="http://schemas.microsoft.com/office/drawing/2014/main" id="{1FBAB932-51FA-1CAA-7AE7-507DFA00230B}"/>
              </a:ext>
            </a:extLst>
          </p:cNvPr>
          <p:cNvSpPr txBox="1"/>
          <p:nvPr/>
        </p:nvSpPr>
        <p:spPr>
          <a:xfrm>
            <a:off x="10698877" y="1960561"/>
            <a:ext cx="1575197" cy="307777"/>
          </a:xfrm>
          <a:prstGeom prst="rect">
            <a:avLst/>
          </a:prstGeom>
          <a:noFill/>
        </p:spPr>
        <p:txBody>
          <a:bodyPr wrap="square" rtlCol="0">
            <a:spAutoFit/>
          </a:bodyPr>
          <a:lstStyle/>
          <a:p>
            <a:r>
              <a:rPr lang="ja-JP" altLang="en-US" sz="1400" dirty="0"/>
              <a:t>ジャズ</a:t>
            </a:r>
            <a:endParaRPr lang="en-US" altLang="ja-JP" sz="1400" dirty="0"/>
          </a:p>
        </p:txBody>
      </p:sp>
      <p:sp>
        <p:nvSpPr>
          <p:cNvPr id="53" name="テキスト ボックス 52">
            <a:extLst>
              <a:ext uri="{FF2B5EF4-FFF2-40B4-BE49-F238E27FC236}">
                <a16:creationId xmlns:a16="http://schemas.microsoft.com/office/drawing/2014/main" id="{C0BB07B0-42AA-E6D3-0662-77CF4D546F36}"/>
              </a:ext>
            </a:extLst>
          </p:cNvPr>
          <p:cNvSpPr txBox="1"/>
          <p:nvPr/>
        </p:nvSpPr>
        <p:spPr>
          <a:xfrm>
            <a:off x="10135040" y="4044956"/>
            <a:ext cx="801327" cy="400110"/>
          </a:xfrm>
          <a:prstGeom prst="rect">
            <a:avLst/>
          </a:prstGeom>
          <a:noFill/>
        </p:spPr>
        <p:txBody>
          <a:bodyPr wrap="square">
            <a:spAutoFit/>
          </a:bodyPr>
          <a:lstStyle/>
          <a:p>
            <a:r>
              <a:rPr lang="en-US" altLang="ja-JP" sz="1000" dirty="0"/>
              <a:t>©YORU</a:t>
            </a:r>
            <a:br>
              <a:rPr lang="en-US" altLang="ja-JP" sz="1000" dirty="0"/>
            </a:br>
            <a:r>
              <a:rPr lang="en-US" altLang="ja-JP" sz="1000" dirty="0"/>
              <a:t>SHIKA</a:t>
            </a:r>
            <a:endParaRPr lang="ja-JP" altLang="en-US" sz="1000" dirty="0"/>
          </a:p>
        </p:txBody>
      </p:sp>
      <p:pic>
        <p:nvPicPr>
          <p:cNvPr id="55" name="図 54">
            <a:extLst>
              <a:ext uri="{FF2B5EF4-FFF2-40B4-BE49-F238E27FC236}">
                <a16:creationId xmlns:a16="http://schemas.microsoft.com/office/drawing/2014/main" id="{DB9A0641-E0CC-C6FA-BD19-31FE3C386DF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728681" y="3562675"/>
            <a:ext cx="801327" cy="801327"/>
          </a:xfrm>
          <a:prstGeom prst="rect">
            <a:avLst/>
          </a:prstGeom>
        </p:spPr>
      </p:pic>
      <p:sp>
        <p:nvSpPr>
          <p:cNvPr id="63" name="テキスト ボックス 62">
            <a:extLst>
              <a:ext uri="{FF2B5EF4-FFF2-40B4-BE49-F238E27FC236}">
                <a16:creationId xmlns:a16="http://schemas.microsoft.com/office/drawing/2014/main" id="{05E20EF5-F26E-7341-51AB-DC2FE3D9ABAC}"/>
              </a:ext>
            </a:extLst>
          </p:cNvPr>
          <p:cNvSpPr txBox="1"/>
          <p:nvPr/>
        </p:nvSpPr>
        <p:spPr>
          <a:xfrm>
            <a:off x="7558806" y="3996601"/>
            <a:ext cx="726043" cy="400110"/>
          </a:xfrm>
          <a:prstGeom prst="rect">
            <a:avLst/>
          </a:prstGeom>
          <a:noFill/>
        </p:spPr>
        <p:txBody>
          <a:bodyPr wrap="square">
            <a:spAutoFit/>
          </a:bodyPr>
          <a:lstStyle/>
          <a:p>
            <a:r>
              <a:rPr lang="en-US" altLang="ja-JP" sz="1000" dirty="0"/>
              <a:t>© KING GNU</a:t>
            </a:r>
            <a:endParaRPr lang="ja-JP" altLang="en-US" sz="1000" dirty="0"/>
          </a:p>
        </p:txBody>
      </p:sp>
      <p:pic>
        <p:nvPicPr>
          <p:cNvPr id="65" name="図 64">
            <a:extLst>
              <a:ext uri="{FF2B5EF4-FFF2-40B4-BE49-F238E27FC236}">
                <a16:creationId xmlns:a16="http://schemas.microsoft.com/office/drawing/2014/main" id="{C67B8F1B-6C07-4AA3-A200-67895793240C}"/>
              </a:ext>
            </a:extLst>
          </p:cNvPr>
          <p:cNvPicPr>
            <a:picLocks noChangeAspect="1"/>
          </p:cNvPicPr>
          <p:nvPr/>
        </p:nvPicPr>
        <p:blipFill>
          <a:blip r:embed="rId8">
            <a:extLst>
              <a:ext uri="{28A0092B-C50C-407E-A947-70E740481C1C}">
                <a14:useLocalDpi xmlns:a14="http://schemas.microsoft.com/office/drawing/2010/main" val="0"/>
              </a:ext>
            </a:extLst>
          </a:blip>
          <a:srcRect l="25079" t="13379" r="26104" b="23472"/>
          <a:stretch/>
        </p:blipFill>
        <p:spPr>
          <a:xfrm>
            <a:off x="6585428" y="3621081"/>
            <a:ext cx="1032182" cy="751041"/>
          </a:xfrm>
          <a:prstGeom prst="rect">
            <a:avLst/>
          </a:prstGeom>
        </p:spPr>
      </p:pic>
      <p:sp>
        <p:nvSpPr>
          <p:cNvPr id="66" name="テキスト ボックス 65">
            <a:extLst>
              <a:ext uri="{FF2B5EF4-FFF2-40B4-BE49-F238E27FC236}">
                <a16:creationId xmlns:a16="http://schemas.microsoft.com/office/drawing/2014/main" id="{3FB693C2-A213-DFBB-C78A-475AF82B39F7}"/>
              </a:ext>
            </a:extLst>
          </p:cNvPr>
          <p:cNvSpPr txBox="1"/>
          <p:nvPr/>
        </p:nvSpPr>
        <p:spPr>
          <a:xfrm>
            <a:off x="6402228" y="3306034"/>
            <a:ext cx="1841897" cy="307777"/>
          </a:xfrm>
          <a:prstGeom prst="rect">
            <a:avLst/>
          </a:prstGeom>
          <a:noFill/>
        </p:spPr>
        <p:txBody>
          <a:bodyPr wrap="square" rtlCol="0">
            <a:spAutoFit/>
          </a:bodyPr>
          <a:lstStyle/>
          <a:p>
            <a:r>
              <a:rPr kumimoji="1" lang="ja-JP" altLang="en-US" sz="1400" dirty="0"/>
              <a:t>元気・高エネルギー</a:t>
            </a:r>
          </a:p>
        </p:txBody>
      </p:sp>
      <p:sp>
        <p:nvSpPr>
          <p:cNvPr id="67" name="テキスト ボックス 66">
            <a:extLst>
              <a:ext uri="{FF2B5EF4-FFF2-40B4-BE49-F238E27FC236}">
                <a16:creationId xmlns:a16="http://schemas.microsoft.com/office/drawing/2014/main" id="{2606E8C1-1C30-75DA-05A1-6C4EFC7B55BB}"/>
              </a:ext>
            </a:extLst>
          </p:cNvPr>
          <p:cNvSpPr txBox="1"/>
          <p:nvPr/>
        </p:nvSpPr>
        <p:spPr>
          <a:xfrm>
            <a:off x="10609059" y="3259293"/>
            <a:ext cx="1084055" cy="307777"/>
          </a:xfrm>
          <a:prstGeom prst="rect">
            <a:avLst/>
          </a:prstGeom>
          <a:noFill/>
        </p:spPr>
        <p:txBody>
          <a:bodyPr wrap="square" rtlCol="0">
            <a:spAutoFit/>
          </a:bodyPr>
          <a:lstStyle/>
          <a:p>
            <a:r>
              <a:rPr kumimoji="1" lang="ja-JP" altLang="en-US" sz="1400" dirty="0"/>
              <a:t>リラックス</a:t>
            </a:r>
          </a:p>
        </p:txBody>
      </p:sp>
      <p:sp>
        <p:nvSpPr>
          <p:cNvPr id="68" name="正方形/長方形 67">
            <a:extLst>
              <a:ext uri="{FF2B5EF4-FFF2-40B4-BE49-F238E27FC236}">
                <a16:creationId xmlns:a16="http://schemas.microsoft.com/office/drawing/2014/main" id="{0C9D0229-82B9-8C42-6664-65CF3FFD1BC2}"/>
              </a:ext>
            </a:extLst>
          </p:cNvPr>
          <p:cNvSpPr/>
          <p:nvPr/>
        </p:nvSpPr>
        <p:spPr>
          <a:xfrm>
            <a:off x="7147363" y="1122362"/>
            <a:ext cx="3636246" cy="562968"/>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lumMod val="95000"/>
                    <a:lumOff val="5000"/>
                  </a:schemeClr>
                </a:solidFill>
              </a:rPr>
              <a:t>Bridge</a:t>
            </a:r>
            <a:r>
              <a:rPr kumimoji="1" lang="ja-JP" altLang="en-US" dirty="0">
                <a:solidFill>
                  <a:schemeClr val="tx1">
                    <a:lumMod val="95000"/>
                    <a:lumOff val="5000"/>
                  </a:schemeClr>
                </a:solidFill>
              </a:rPr>
              <a:t>による遷移デザインの例</a:t>
            </a:r>
          </a:p>
        </p:txBody>
      </p:sp>
      <p:sp>
        <p:nvSpPr>
          <p:cNvPr id="70" name="四角形: 角を丸くする 69">
            <a:extLst>
              <a:ext uri="{FF2B5EF4-FFF2-40B4-BE49-F238E27FC236}">
                <a16:creationId xmlns:a16="http://schemas.microsoft.com/office/drawing/2014/main" id="{3FDD410C-E284-7BE7-FF01-05A2C1E1C964}"/>
              </a:ext>
            </a:extLst>
          </p:cNvPr>
          <p:cNvSpPr/>
          <p:nvPr/>
        </p:nvSpPr>
        <p:spPr>
          <a:xfrm>
            <a:off x="8344247" y="2738297"/>
            <a:ext cx="1378104" cy="307776"/>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ジャンル</a:t>
            </a:r>
          </a:p>
        </p:txBody>
      </p:sp>
      <p:sp>
        <p:nvSpPr>
          <p:cNvPr id="71" name="四角形: 角を丸くする 70">
            <a:extLst>
              <a:ext uri="{FF2B5EF4-FFF2-40B4-BE49-F238E27FC236}">
                <a16:creationId xmlns:a16="http://schemas.microsoft.com/office/drawing/2014/main" id="{74626291-149D-F218-EF66-50FA70AC675D}"/>
              </a:ext>
            </a:extLst>
          </p:cNvPr>
          <p:cNvSpPr/>
          <p:nvPr/>
        </p:nvSpPr>
        <p:spPr>
          <a:xfrm>
            <a:off x="8344247" y="4088935"/>
            <a:ext cx="1378104" cy="307776"/>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エネルギー</a:t>
            </a:r>
          </a:p>
        </p:txBody>
      </p:sp>
      <p:sp>
        <p:nvSpPr>
          <p:cNvPr id="72" name="四角形: 角を丸くする 71">
            <a:extLst>
              <a:ext uri="{FF2B5EF4-FFF2-40B4-BE49-F238E27FC236}">
                <a16:creationId xmlns:a16="http://schemas.microsoft.com/office/drawing/2014/main" id="{BA99C541-14E6-4D96-CDCB-AD3575FD5C38}"/>
              </a:ext>
            </a:extLst>
          </p:cNvPr>
          <p:cNvSpPr/>
          <p:nvPr/>
        </p:nvSpPr>
        <p:spPr>
          <a:xfrm>
            <a:off x="8382866" y="5459307"/>
            <a:ext cx="1378104" cy="307776"/>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dirty="0"/>
              <a:t>雰囲気</a:t>
            </a:r>
          </a:p>
        </p:txBody>
      </p:sp>
      <p:cxnSp>
        <p:nvCxnSpPr>
          <p:cNvPr id="74" name="直線矢印コネクタ 73">
            <a:extLst>
              <a:ext uri="{FF2B5EF4-FFF2-40B4-BE49-F238E27FC236}">
                <a16:creationId xmlns:a16="http://schemas.microsoft.com/office/drawing/2014/main" id="{BF4DD0ED-DA65-674B-97C2-367000F8D90C}"/>
              </a:ext>
            </a:extLst>
          </p:cNvPr>
          <p:cNvCxnSpPr/>
          <p:nvPr/>
        </p:nvCxnSpPr>
        <p:spPr>
          <a:xfrm>
            <a:off x="8039100" y="2647950"/>
            <a:ext cx="2000546" cy="0"/>
          </a:xfrm>
          <a:prstGeom prst="straightConnector1">
            <a:avLst/>
          </a:prstGeom>
          <a:ln w="2857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線矢印コネクタ 74">
            <a:extLst>
              <a:ext uri="{FF2B5EF4-FFF2-40B4-BE49-F238E27FC236}">
                <a16:creationId xmlns:a16="http://schemas.microsoft.com/office/drawing/2014/main" id="{BEABACBC-A526-6220-E10D-2FABB70D5D15}"/>
              </a:ext>
            </a:extLst>
          </p:cNvPr>
          <p:cNvCxnSpPr/>
          <p:nvPr/>
        </p:nvCxnSpPr>
        <p:spPr>
          <a:xfrm>
            <a:off x="8039100" y="3996601"/>
            <a:ext cx="2000546" cy="0"/>
          </a:xfrm>
          <a:prstGeom prst="straightConnector1">
            <a:avLst/>
          </a:prstGeom>
          <a:ln w="2857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6" name="直線矢印コネクタ 75">
            <a:extLst>
              <a:ext uri="{FF2B5EF4-FFF2-40B4-BE49-F238E27FC236}">
                <a16:creationId xmlns:a16="http://schemas.microsoft.com/office/drawing/2014/main" id="{2095A60F-FAD3-7559-1193-1C9912C450D7}"/>
              </a:ext>
            </a:extLst>
          </p:cNvPr>
          <p:cNvCxnSpPr/>
          <p:nvPr/>
        </p:nvCxnSpPr>
        <p:spPr>
          <a:xfrm>
            <a:off x="8039100" y="5372100"/>
            <a:ext cx="2000546" cy="0"/>
          </a:xfrm>
          <a:prstGeom prst="straightConnector1">
            <a:avLst/>
          </a:prstGeom>
          <a:ln w="2857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1" name="図 10" descr="森の中の建物&#10;&#10;AI によって生成されたコンテンツは間違っている可能性があります。">
            <a:extLst>
              <a:ext uri="{FF2B5EF4-FFF2-40B4-BE49-F238E27FC236}">
                <a16:creationId xmlns:a16="http://schemas.microsoft.com/office/drawing/2014/main" id="{677DF7A8-9584-3683-AC06-723E281E88F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160161" y="3351475"/>
            <a:ext cx="801327" cy="534218"/>
          </a:xfrm>
          <a:prstGeom prst="rect">
            <a:avLst/>
          </a:prstGeom>
        </p:spPr>
      </p:pic>
      <p:pic>
        <p:nvPicPr>
          <p:cNvPr id="17" name="図 16" descr="木製テーブルの周りに椅子が並んだ部屋&#10;&#10;AI によって生成されたコンテンツは間違っている可能性があります。">
            <a:extLst>
              <a:ext uri="{FF2B5EF4-FFF2-40B4-BE49-F238E27FC236}">
                <a16:creationId xmlns:a16="http://schemas.microsoft.com/office/drawing/2014/main" id="{859E6E18-5B2F-702F-BF78-0D809A5F1937}"/>
              </a:ext>
            </a:extLst>
          </p:cNvPr>
          <p:cNvPicPr>
            <a:picLocks noChangeAspect="1"/>
          </p:cNvPicPr>
          <p:nvPr/>
        </p:nvPicPr>
        <p:blipFill>
          <a:blip r:embed="rId10"/>
          <a:stretch>
            <a:fillRect/>
          </a:stretch>
        </p:blipFill>
        <p:spPr>
          <a:xfrm>
            <a:off x="9053994" y="1961686"/>
            <a:ext cx="939765" cy="626271"/>
          </a:xfrm>
          <a:prstGeom prst="rect">
            <a:avLst/>
          </a:prstGeom>
        </p:spPr>
      </p:pic>
      <p:pic>
        <p:nvPicPr>
          <p:cNvPr id="21" name="図 20" descr="民衆, 立つ, 群衆 が含まれている画像&#10;&#10;AI によって生成されたコンテンツは間違っている可能性があります。">
            <a:extLst>
              <a:ext uri="{FF2B5EF4-FFF2-40B4-BE49-F238E27FC236}">
                <a16:creationId xmlns:a16="http://schemas.microsoft.com/office/drawing/2014/main" id="{A97D1E62-E65A-631D-FAD9-22A4738BCD36}"/>
              </a:ext>
            </a:extLst>
          </p:cNvPr>
          <p:cNvPicPr>
            <a:picLocks noChangeAspect="1"/>
          </p:cNvPicPr>
          <p:nvPr/>
        </p:nvPicPr>
        <p:blipFill>
          <a:blip r:embed="rId11"/>
          <a:stretch>
            <a:fillRect/>
          </a:stretch>
        </p:blipFill>
        <p:spPr>
          <a:xfrm>
            <a:off x="9141255" y="4700453"/>
            <a:ext cx="853085" cy="567351"/>
          </a:xfrm>
          <a:prstGeom prst="rect">
            <a:avLst/>
          </a:prstGeom>
        </p:spPr>
      </p:pic>
      <p:sp>
        <p:nvSpPr>
          <p:cNvPr id="24" name="テキスト ボックス 23">
            <a:extLst>
              <a:ext uri="{FF2B5EF4-FFF2-40B4-BE49-F238E27FC236}">
                <a16:creationId xmlns:a16="http://schemas.microsoft.com/office/drawing/2014/main" id="{494E6D0D-F78B-2C77-1940-B176EBF9010D}"/>
              </a:ext>
            </a:extLst>
          </p:cNvPr>
          <p:cNvSpPr txBox="1"/>
          <p:nvPr/>
        </p:nvSpPr>
        <p:spPr>
          <a:xfrm>
            <a:off x="8244125" y="2142793"/>
            <a:ext cx="863561" cy="307777"/>
          </a:xfrm>
          <a:prstGeom prst="rect">
            <a:avLst/>
          </a:prstGeom>
          <a:noFill/>
        </p:spPr>
        <p:txBody>
          <a:bodyPr wrap="square" rtlCol="0">
            <a:spAutoFit/>
          </a:bodyPr>
          <a:lstStyle/>
          <a:p>
            <a:r>
              <a:rPr lang="ja-JP" altLang="en-US" sz="1400"/>
              <a:t>カフェ</a:t>
            </a:r>
            <a:endParaRPr kumimoji="1" lang="ja-JP" altLang="en-US" sz="1400" dirty="0"/>
          </a:p>
        </p:txBody>
      </p:sp>
      <p:sp>
        <p:nvSpPr>
          <p:cNvPr id="36" name="テキスト ボックス 35">
            <a:extLst>
              <a:ext uri="{FF2B5EF4-FFF2-40B4-BE49-F238E27FC236}">
                <a16:creationId xmlns:a16="http://schemas.microsoft.com/office/drawing/2014/main" id="{09B5C455-76ED-D0C6-497A-91843D116030}"/>
              </a:ext>
            </a:extLst>
          </p:cNvPr>
          <p:cNvSpPr txBox="1"/>
          <p:nvPr/>
        </p:nvSpPr>
        <p:spPr>
          <a:xfrm>
            <a:off x="8224463" y="3517923"/>
            <a:ext cx="1575197" cy="307777"/>
          </a:xfrm>
          <a:prstGeom prst="rect">
            <a:avLst/>
          </a:prstGeom>
          <a:noFill/>
        </p:spPr>
        <p:txBody>
          <a:bodyPr wrap="square" rtlCol="0">
            <a:spAutoFit/>
          </a:bodyPr>
          <a:lstStyle/>
          <a:p>
            <a:r>
              <a:rPr lang="ja-JP" altLang="en-US" sz="1400"/>
              <a:t>雨の公園</a:t>
            </a:r>
            <a:endParaRPr kumimoji="1" lang="ja-JP" altLang="en-US" sz="1400" dirty="0"/>
          </a:p>
        </p:txBody>
      </p:sp>
      <p:sp>
        <p:nvSpPr>
          <p:cNvPr id="37" name="テキスト ボックス 36">
            <a:extLst>
              <a:ext uri="{FF2B5EF4-FFF2-40B4-BE49-F238E27FC236}">
                <a16:creationId xmlns:a16="http://schemas.microsoft.com/office/drawing/2014/main" id="{0F288389-45BC-6FDE-59A5-B431891F6E71}"/>
              </a:ext>
            </a:extLst>
          </p:cNvPr>
          <p:cNvSpPr txBox="1"/>
          <p:nvPr/>
        </p:nvSpPr>
        <p:spPr>
          <a:xfrm>
            <a:off x="8236834" y="4827265"/>
            <a:ext cx="1575197" cy="307777"/>
          </a:xfrm>
          <a:prstGeom prst="rect">
            <a:avLst/>
          </a:prstGeom>
          <a:noFill/>
        </p:spPr>
        <p:txBody>
          <a:bodyPr wrap="square" rtlCol="0">
            <a:spAutoFit/>
          </a:bodyPr>
          <a:lstStyle/>
          <a:p>
            <a:r>
              <a:rPr kumimoji="1" lang="ja-JP" altLang="en-US" sz="1400"/>
              <a:t>人だかり</a:t>
            </a:r>
            <a:endParaRPr kumimoji="1" lang="ja-JP" altLang="en-US" sz="1400" dirty="0"/>
          </a:p>
        </p:txBody>
      </p:sp>
      <p:sp>
        <p:nvSpPr>
          <p:cNvPr id="38" name="正方形/長方形 37">
            <a:extLst>
              <a:ext uri="{FF2B5EF4-FFF2-40B4-BE49-F238E27FC236}">
                <a16:creationId xmlns:a16="http://schemas.microsoft.com/office/drawing/2014/main" id="{31F03D29-15FF-22ED-B959-EC47082D4219}"/>
              </a:ext>
            </a:extLst>
          </p:cNvPr>
          <p:cNvSpPr/>
          <p:nvPr/>
        </p:nvSpPr>
        <p:spPr>
          <a:xfrm>
            <a:off x="479420" y="4539763"/>
            <a:ext cx="5243304" cy="6022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1CF042E2-BF39-094E-9C3C-3FF6E2218A54}"/>
              </a:ext>
            </a:extLst>
          </p:cNvPr>
          <p:cNvSpPr/>
          <p:nvPr/>
        </p:nvSpPr>
        <p:spPr>
          <a:xfrm>
            <a:off x="2455805" y="4539763"/>
            <a:ext cx="1435313" cy="614218"/>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円弧 39">
            <a:extLst>
              <a:ext uri="{FF2B5EF4-FFF2-40B4-BE49-F238E27FC236}">
                <a16:creationId xmlns:a16="http://schemas.microsoft.com/office/drawing/2014/main" id="{14D6F80E-9FCD-DF17-C5AE-57F60BEC7E88}"/>
              </a:ext>
            </a:extLst>
          </p:cNvPr>
          <p:cNvSpPr/>
          <p:nvPr/>
        </p:nvSpPr>
        <p:spPr>
          <a:xfrm>
            <a:off x="2506242" y="4235404"/>
            <a:ext cx="1384876" cy="602267"/>
          </a:xfrm>
          <a:prstGeom prst="arc">
            <a:avLst>
              <a:gd name="adj1" fmla="val 11134327"/>
              <a:gd name="adj2" fmla="val 21072831"/>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pic>
        <p:nvPicPr>
          <p:cNvPr id="42" name="図 41">
            <a:extLst>
              <a:ext uri="{FF2B5EF4-FFF2-40B4-BE49-F238E27FC236}">
                <a16:creationId xmlns:a16="http://schemas.microsoft.com/office/drawing/2014/main" id="{7D124803-8F1D-A00F-E664-41D1B813FD15}"/>
              </a:ext>
            </a:extLst>
          </p:cNvPr>
          <p:cNvPicPr>
            <a:picLocks noChangeAspect="1"/>
          </p:cNvPicPr>
          <p:nvPr/>
        </p:nvPicPr>
        <p:blipFill>
          <a:blip r:embed="rId5">
            <a:extLst>
              <a:ext uri="{28A0092B-C50C-407E-A947-70E740481C1C}">
                <a14:useLocalDpi xmlns:a14="http://schemas.microsoft.com/office/drawing/2010/main" val="0"/>
              </a:ext>
            </a:extLst>
          </a:blip>
          <a:srcRect l="16108" r="2114"/>
          <a:stretch/>
        </p:blipFill>
        <p:spPr>
          <a:xfrm>
            <a:off x="1008406" y="4598007"/>
            <a:ext cx="678737" cy="502497"/>
          </a:xfrm>
          <a:prstGeom prst="rect">
            <a:avLst/>
          </a:prstGeom>
        </p:spPr>
      </p:pic>
      <p:pic>
        <p:nvPicPr>
          <p:cNvPr id="43" name="図 42">
            <a:extLst>
              <a:ext uri="{FF2B5EF4-FFF2-40B4-BE49-F238E27FC236}">
                <a16:creationId xmlns:a16="http://schemas.microsoft.com/office/drawing/2014/main" id="{D032A261-27E0-C3B0-5F85-740D96F45A05}"/>
              </a:ext>
            </a:extLst>
          </p:cNvPr>
          <p:cNvPicPr>
            <a:picLocks noChangeAspect="1"/>
          </p:cNvPicPr>
          <p:nvPr/>
        </p:nvPicPr>
        <p:blipFill>
          <a:blip r:embed="rId6">
            <a:extLst>
              <a:ext uri="{28A0092B-C50C-407E-A947-70E740481C1C}">
                <a14:useLocalDpi xmlns:a14="http://schemas.microsoft.com/office/drawing/2010/main" val="0"/>
              </a:ext>
            </a:extLst>
          </a:blip>
          <a:srcRect l="26395" t="12969"/>
          <a:stretch/>
        </p:blipFill>
        <p:spPr>
          <a:xfrm>
            <a:off x="4406330" y="4568371"/>
            <a:ext cx="706610" cy="557002"/>
          </a:xfrm>
          <a:prstGeom prst="rect">
            <a:avLst/>
          </a:prstGeom>
        </p:spPr>
      </p:pic>
      <p:pic>
        <p:nvPicPr>
          <p:cNvPr id="45" name="図 44" descr="木製テーブルの周りに椅子が並んだ部屋&#10;&#10;AI によって生成されたコンテンツは間違っている可能性があります。">
            <a:extLst>
              <a:ext uri="{FF2B5EF4-FFF2-40B4-BE49-F238E27FC236}">
                <a16:creationId xmlns:a16="http://schemas.microsoft.com/office/drawing/2014/main" id="{896DB091-07B0-C021-F54E-AA9B019353A5}"/>
              </a:ext>
            </a:extLst>
          </p:cNvPr>
          <p:cNvPicPr>
            <a:picLocks noChangeAspect="1"/>
          </p:cNvPicPr>
          <p:nvPr/>
        </p:nvPicPr>
        <p:blipFill>
          <a:blip r:embed="rId10"/>
          <a:stretch>
            <a:fillRect/>
          </a:stretch>
        </p:blipFill>
        <p:spPr>
          <a:xfrm>
            <a:off x="2760203" y="4652972"/>
            <a:ext cx="691809" cy="461030"/>
          </a:xfrm>
          <a:prstGeom prst="rect">
            <a:avLst/>
          </a:prstGeom>
        </p:spPr>
      </p:pic>
      <p:sp>
        <p:nvSpPr>
          <p:cNvPr id="46" name="テキスト ボックス 45">
            <a:extLst>
              <a:ext uri="{FF2B5EF4-FFF2-40B4-BE49-F238E27FC236}">
                <a16:creationId xmlns:a16="http://schemas.microsoft.com/office/drawing/2014/main" id="{5215D1F4-2B32-1870-B700-90F8EA6F8C24}"/>
              </a:ext>
            </a:extLst>
          </p:cNvPr>
          <p:cNvSpPr txBox="1"/>
          <p:nvPr/>
        </p:nvSpPr>
        <p:spPr>
          <a:xfrm>
            <a:off x="2597355" y="3814161"/>
            <a:ext cx="1152211" cy="369332"/>
          </a:xfrm>
          <a:prstGeom prst="rect">
            <a:avLst/>
          </a:prstGeom>
          <a:noFill/>
        </p:spPr>
        <p:txBody>
          <a:bodyPr wrap="square" rtlCol="0">
            <a:spAutoFit/>
          </a:bodyPr>
          <a:lstStyle/>
          <a:p>
            <a:r>
              <a:rPr lang="ja-JP" altLang="en-US"/>
              <a:t>ブリッジ</a:t>
            </a:r>
            <a:endParaRPr kumimoji="1" lang="ja-JP" altLang="en-US" dirty="0"/>
          </a:p>
        </p:txBody>
      </p:sp>
      <p:sp>
        <p:nvSpPr>
          <p:cNvPr id="47" name="テキスト ボックス 46">
            <a:extLst>
              <a:ext uri="{FF2B5EF4-FFF2-40B4-BE49-F238E27FC236}">
                <a16:creationId xmlns:a16="http://schemas.microsoft.com/office/drawing/2014/main" id="{C82E97C1-7B78-149D-C01C-1A736404444E}"/>
              </a:ext>
            </a:extLst>
          </p:cNvPr>
          <p:cNvSpPr txBox="1"/>
          <p:nvPr/>
        </p:nvSpPr>
        <p:spPr>
          <a:xfrm>
            <a:off x="992933" y="4187149"/>
            <a:ext cx="1152211" cy="369332"/>
          </a:xfrm>
          <a:prstGeom prst="rect">
            <a:avLst/>
          </a:prstGeom>
          <a:noFill/>
        </p:spPr>
        <p:txBody>
          <a:bodyPr wrap="square" rtlCol="0">
            <a:spAutoFit/>
          </a:bodyPr>
          <a:lstStyle/>
          <a:p>
            <a:r>
              <a:rPr lang="ja-JP" altLang="en-US"/>
              <a:t>楽曲</a:t>
            </a:r>
            <a:r>
              <a:rPr lang="en-US" altLang="ja-JP" dirty="0"/>
              <a:t>A</a:t>
            </a:r>
            <a:endParaRPr kumimoji="1" lang="ja-JP" altLang="en-US" dirty="0"/>
          </a:p>
        </p:txBody>
      </p:sp>
      <p:sp>
        <p:nvSpPr>
          <p:cNvPr id="50" name="テキスト ボックス 49">
            <a:extLst>
              <a:ext uri="{FF2B5EF4-FFF2-40B4-BE49-F238E27FC236}">
                <a16:creationId xmlns:a16="http://schemas.microsoft.com/office/drawing/2014/main" id="{946001C5-FAC5-4AC0-5C0A-1B9CDD151C63}"/>
              </a:ext>
            </a:extLst>
          </p:cNvPr>
          <p:cNvSpPr txBox="1"/>
          <p:nvPr/>
        </p:nvSpPr>
        <p:spPr>
          <a:xfrm>
            <a:off x="4392235" y="4165533"/>
            <a:ext cx="1152211" cy="369332"/>
          </a:xfrm>
          <a:prstGeom prst="rect">
            <a:avLst/>
          </a:prstGeom>
          <a:noFill/>
        </p:spPr>
        <p:txBody>
          <a:bodyPr wrap="square" rtlCol="0">
            <a:spAutoFit/>
          </a:bodyPr>
          <a:lstStyle/>
          <a:p>
            <a:r>
              <a:rPr lang="ja-JP" altLang="en-US"/>
              <a:t>楽曲</a:t>
            </a:r>
            <a:r>
              <a:rPr lang="en-US" altLang="ja-JP" dirty="0"/>
              <a:t>B</a:t>
            </a:r>
            <a:endParaRPr kumimoji="1" lang="ja-JP" altLang="en-US" dirty="0"/>
          </a:p>
        </p:txBody>
      </p:sp>
      <p:sp>
        <p:nvSpPr>
          <p:cNvPr id="51" name="正方形/長方形 50">
            <a:extLst>
              <a:ext uri="{FF2B5EF4-FFF2-40B4-BE49-F238E27FC236}">
                <a16:creationId xmlns:a16="http://schemas.microsoft.com/office/drawing/2014/main" id="{986030C6-2D7B-00FB-C161-E7585200FED2}"/>
              </a:ext>
            </a:extLst>
          </p:cNvPr>
          <p:cNvSpPr/>
          <p:nvPr/>
        </p:nvSpPr>
        <p:spPr>
          <a:xfrm>
            <a:off x="1956327" y="5306333"/>
            <a:ext cx="1099830" cy="602268"/>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a:t>環境音</a:t>
            </a:r>
            <a:endParaRPr kumimoji="1" lang="ja-JP" altLang="en-US" sz="2000" dirty="0"/>
          </a:p>
        </p:txBody>
      </p:sp>
      <p:sp>
        <p:nvSpPr>
          <p:cNvPr id="52" name="正方形/長方形 51">
            <a:extLst>
              <a:ext uri="{FF2B5EF4-FFF2-40B4-BE49-F238E27FC236}">
                <a16:creationId xmlns:a16="http://schemas.microsoft.com/office/drawing/2014/main" id="{B4EE7419-2F44-F121-FB94-8623B729D474}"/>
              </a:ext>
            </a:extLst>
          </p:cNvPr>
          <p:cNvSpPr/>
          <p:nvPr/>
        </p:nvSpPr>
        <p:spPr>
          <a:xfrm>
            <a:off x="3260966" y="5304160"/>
            <a:ext cx="1303089" cy="617033"/>
          </a:xfrm>
          <a:prstGeom prst="rect">
            <a:avLst/>
          </a:prstGeom>
          <a:solidFill>
            <a:schemeClr val="accent6">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a:t>ホワイトノイズ</a:t>
            </a:r>
            <a:endParaRPr kumimoji="1" lang="ja-JP" altLang="en-US" sz="2000" dirty="0"/>
          </a:p>
        </p:txBody>
      </p:sp>
    </p:spTree>
    <p:extLst>
      <p:ext uri="{BB962C8B-B14F-4D97-AF65-F5344CB8AC3E}">
        <p14:creationId xmlns:p14="http://schemas.microsoft.com/office/powerpoint/2010/main" val="1873919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B9D415-AB05-F22C-FFBE-DDAFEA0C9763}"/>
            </a:ext>
          </a:extLst>
        </p:cNvPr>
        <p:cNvGrpSpPr/>
        <p:nvPr/>
      </p:nvGrpSpPr>
      <p:grpSpPr>
        <a:xfrm>
          <a:off x="0" y="0"/>
          <a:ext cx="0" cy="0"/>
          <a:chOff x="0" y="0"/>
          <a:chExt cx="0" cy="0"/>
        </a:xfrm>
      </p:grpSpPr>
      <p:sp>
        <p:nvSpPr>
          <p:cNvPr id="6" name="正方形/長方形 5">
            <a:extLst>
              <a:ext uri="{FF2B5EF4-FFF2-40B4-BE49-F238E27FC236}">
                <a16:creationId xmlns:a16="http://schemas.microsoft.com/office/drawing/2014/main" id="{2FD599DC-532D-977D-893B-BAD02ABAA162}"/>
              </a:ext>
            </a:extLst>
          </p:cNvPr>
          <p:cNvSpPr/>
          <p:nvPr/>
        </p:nvSpPr>
        <p:spPr>
          <a:xfrm>
            <a:off x="6095999" y="1036079"/>
            <a:ext cx="5951839" cy="4932522"/>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311A809B-40C5-CE6C-24D7-C145D32DF0D5}"/>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98219FCD-01B3-6FCC-CDCA-0F7C7253D827}"/>
              </a:ext>
            </a:extLst>
          </p:cNvPr>
          <p:cNvSpPr>
            <a:spLocks noGrp="1"/>
          </p:cNvSpPr>
          <p:nvPr>
            <p:ph type="ctrTitle"/>
          </p:nvPr>
        </p:nvSpPr>
        <p:spPr>
          <a:xfrm>
            <a:off x="557212" y="1122362"/>
            <a:ext cx="5499425" cy="838800"/>
          </a:xfrm>
        </p:spPr>
        <p:txBody>
          <a:bodyPr>
            <a:noAutofit/>
          </a:bodyPr>
          <a:lstStyle/>
          <a:p>
            <a:pPr algn="l"/>
            <a:r>
              <a:rPr kumimoji="1" lang="ja-JP" altLang="en-US" sz="2800" u="sng"/>
              <a:t>どのようなデータが必要か</a:t>
            </a:r>
            <a:endParaRPr kumimoji="1" lang="ja-JP" altLang="en-US" sz="2800" u="sng" dirty="0"/>
          </a:p>
        </p:txBody>
      </p:sp>
      <p:sp>
        <p:nvSpPr>
          <p:cNvPr id="9" name="楕円 8">
            <a:extLst>
              <a:ext uri="{FF2B5EF4-FFF2-40B4-BE49-F238E27FC236}">
                <a16:creationId xmlns:a16="http://schemas.microsoft.com/office/drawing/2014/main" id="{79DF9A06-F274-BA5F-DBCE-DE37392EDCF4}"/>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t>8</a:t>
            </a:r>
            <a:endParaRPr kumimoji="1" lang="ja-JP" altLang="en-US" sz="2000" dirty="0"/>
          </a:p>
        </p:txBody>
      </p:sp>
      <p:sp>
        <p:nvSpPr>
          <p:cNvPr id="10" name="正方形/長方形 9">
            <a:extLst>
              <a:ext uri="{FF2B5EF4-FFF2-40B4-BE49-F238E27FC236}">
                <a16:creationId xmlns:a16="http://schemas.microsoft.com/office/drawing/2014/main" id="{44BFACDB-DE69-54A0-679D-EDDFBE570AFF}"/>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4DA6EA73-1BA5-44DE-D715-AD1FE60692EB}"/>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D4C434C2-D2EE-0B40-8E73-9075679FDAD0}"/>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AFD23BF3-B794-5834-C926-3E6EF5829973}"/>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4BCD2DAA-7148-BFE7-DE48-B1404DA24E76}"/>
              </a:ext>
            </a:extLst>
          </p:cNvPr>
          <p:cNvSpPr txBox="1"/>
          <p:nvPr/>
        </p:nvSpPr>
        <p:spPr>
          <a:xfrm>
            <a:off x="557213" y="204789"/>
            <a:ext cx="5345747" cy="523220"/>
          </a:xfrm>
          <a:prstGeom prst="rect">
            <a:avLst/>
          </a:prstGeom>
          <a:noFill/>
        </p:spPr>
        <p:txBody>
          <a:bodyPr wrap="square" rtlCol="0">
            <a:spAutoFit/>
          </a:bodyPr>
          <a:lstStyle/>
          <a:p>
            <a:r>
              <a:rPr lang="en-US" altLang="ja-JP" sz="2800" dirty="0"/>
              <a:t>Bridge</a:t>
            </a:r>
            <a:r>
              <a:rPr lang="ja-JP" altLang="en-US" sz="2800"/>
              <a:t>の検証と実用化</a:t>
            </a:r>
            <a:endParaRPr kumimoji="1" lang="ja-JP" altLang="en-US" sz="2800" dirty="0"/>
          </a:p>
        </p:txBody>
      </p:sp>
      <p:sp>
        <p:nvSpPr>
          <p:cNvPr id="25" name="テキスト ボックス 24">
            <a:extLst>
              <a:ext uri="{FF2B5EF4-FFF2-40B4-BE49-F238E27FC236}">
                <a16:creationId xmlns:a16="http://schemas.microsoft.com/office/drawing/2014/main" id="{896C6102-6DCB-BCED-1DE9-2AF335CF88CC}"/>
              </a:ext>
            </a:extLst>
          </p:cNvPr>
          <p:cNvSpPr txBox="1"/>
          <p:nvPr/>
        </p:nvSpPr>
        <p:spPr>
          <a:xfrm>
            <a:off x="8965486" y="420139"/>
            <a:ext cx="3466782" cy="400110"/>
          </a:xfrm>
          <a:prstGeom prst="rect">
            <a:avLst/>
          </a:prstGeom>
          <a:noFill/>
        </p:spPr>
        <p:txBody>
          <a:bodyPr wrap="square" rtlCol="0">
            <a:spAutoFit/>
          </a:bodyPr>
          <a:lstStyle/>
          <a:p>
            <a:r>
              <a:rPr kumimoji="1" lang="ja-JP" altLang="en-US" sz="2000"/>
              <a:t>提案手法</a:t>
            </a:r>
            <a:r>
              <a:rPr kumimoji="1" lang="en-US" altLang="ja-JP" sz="2000" dirty="0"/>
              <a:t>2/2</a:t>
            </a:r>
            <a:endParaRPr kumimoji="1" lang="ja-JP" altLang="en-US" sz="2000" dirty="0"/>
          </a:p>
        </p:txBody>
      </p:sp>
      <p:sp>
        <p:nvSpPr>
          <p:cNvPr id="26" name="テキスト ボックス 25">
            <a:extLst>
              <a:ext uri="{FF2B5EF4-FFF2-40B4-BE49-F238E27FC236}">
                <a16:creationId xmlns:a16="http://schemas.microsoft.com/office/drawing/2014/main" id="{23C78DE8-3C04-3284-A8DB-95ABC22D930D}"/>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p>
        </p:txBody>
      </p:sp>
      <p:sp>
        <p:nvSpPr>
          <p:cNvPr id="27" name="テキスト ボックス 26">
            <a:extLst>
              <a:ext uri="{FF2B5EF4-FFF2-40B4-BE49-F238E27FC236}">
                <a16:creationId xmlns:a16="http://schemas.microsoft.com/office/drawing/2014/main" id="{6E03CA13-A5E0-57D5-3898-10EB8ABADFB6}"/>
              </a:ext>
            </a:extLst>
          </p:cNvPr>
          <p:cNvSpPr txBox="1"/>
          <p:nvPr/>
        </p:nvSpPr>
        <p:spPr>
          <a:xfrm>
            <a:off x="557212" y="3633284"/>
            <a:ext cx="5499425" cy="509820"/>
          </a:xfrm>
          <a:prstGeom prst="rect">
            <a:avLst/>
          </a:prstGeom>
          <a:noFill/>
        </p:spPr>
        <p:txBody>
          <a:bodyPr wrap="square" rtlCol="0">
            <a:spAutoFit/>
          </a:bodyPr>
          <a:lstStyle/>
          <a:p>
            <a:pPr>
              <a:lnSpc>
                <a:spcPct val="150000"/>
              </a:lnSpc>
            </a:pPr>
            <a:r>
              <a:rPr lang="ja-JP" altLang="en-US" sz="2000" u="sng"/>
              <a:t>環境音</a:t>
            </a:r>
            <a:r>
              <a:rPr lang="en-US" altLang="ja-JP" sz="2000" u="sng" dirty="0"/>
              <a:t>Bridge</a:t>
            </a:r>
            <a:r>
              <a:rPr lang="ja-JP" altLang="en-US" sz="2000" u="sng"/>
              <a:t>が遷移を改善するか調べたい</a:t>
            </a:r>
            <a:endParaRPr lang="en-US" altLang="ja-JP" sz="2000" u="sng" dirty="0"/>
          </a:p>
        </p:txBody>
      </p:sp>
      <p:sp>
        <p:nvSpPr>
          <p:cNvPr id="28" name="正方形/長方形 27">
            <a:extLst>
              <a:ext uri="{FF2B5EF4-FFF2-40B4-BE49-F238E27FC236}">
                <a16:creationId xmlns:a16="http://schemas.microsoft.com/office/drawing/2014/main" id="{76C440A1-6584-A797-6B13-7A8E13CE1E6B}"/>
              </a:ext>
            </a:extLst>
          </p:cNvPr>
          <p:cNvSpPr/>
          <p:nvPr/>
        </p:nvSpPr>
        <p:spPr>
          <a:xfrm>
            <a:off x="659656" y="6271895"/>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32DED1AF-E9BE-3454-DAED-16377D85D242}"/>
              </a:ext>
            </a:extLst>
          </p:cNvPr>
          <p:cNvSpPr/>
          <p:nvPr/>
        </p:nvSpPr>
        <p:spPr>
          <a:xfrm>
            <a:off x="3173462" y="6268720"/>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06425411-EB0D-7EB4-C525-208CEBAA8383}"/>
              </a:ext>
            </a:extLst>
          </p:cNvPr>
          <p:cNvSpPr/>
          <p:nvPr/>
        </p:nvSpPr>
        <p:spPr>
          <a:xfrm>
            <a:off x="5687268"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31" name="正方形/長方形 30">
            <a:extLst>
              <a:ext uri="{FF2B5EF4-FFF2-40B4-BE49-F238E27FC236}">
                <a16:creationId xmlns:a16="http://schemas.microsoft.com/office/drawing/2014/main" id="{DC92E649-FA25-453C-76F9-EF62E04C96D8}"/>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sp>
        <p:nvSpPr>
          <p:cNvPr id="3" name="四角形: 角を丸くする 2">
            <a:extLst>
              <a:ext uri="{FF2B5EF4-FFF2-40B4-BE49-F238E27FC236}">
                <a16:creationId xmlns:a16="http://schemas.microsoft.com/office/drawing/2014/main" id="{A45F8170-98B9-6C89-7F47-5D6994E0FB02}"/>
              </a:ext>
            </a:extLst>
          </p:cNvPr>
          <p:cNvSpPr/>
          <p:nvPr/>
        </p:nvSpPr>
        <p:spPr>
          <a:xfrm>
            <a:off x="6359610" y="1827331"/>
            <a:ext cx="5424616" cy="1306634"/>
          </a:xfrm>
          <a:prstGeom prst="roundRect">
            <a:avLst/>
          </a:prstGeom>
          <a:solidFill>
            <a:schemeClr val="bg1"/>
          </a:solid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四角形: 角を丸くする 3">
            <a:extLst>
              <a:ext uri="{FF2B5EF4-FFF2-40B4-BE49-F238E27FC236}">
                <a16:creationId xmlns:a16="http://schemas.microsoft.com/office/drawing/2014/main" id="{6401BACC-7A70-73A5-B3B5-ACC7F4ABF8B0}"/>
              </a:ext>
            </a:extLst>
          </p:cNvPr>
          <p:cNvSpPr/>
          <p:nvPr/>
        </p:nvSpPr>
        <p:spPr>
          <a:xfrm>
            <a:off x="6359610" y="3186949"/>
            <a:ext cx="5424616" cy="1301615"/>
          </a:xfrm>
          <a:prstGeom prst="roundRect">
            <a:avLst/>
          </a:prstGeom>
          <a:solidFill>
            <a:schemeClr val="bg1"/>
          </a:solid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四角形: 角を丸くする 4">
            <a:extLst>
              <a:ext uri="{FF2B5EF4-FFF2-40B4-BE49-F238E27FC236}">
                <a16:creationId xmlns:a16="http://schemas.microsoft.com/office/drawing/2014/main" id="{450B04D9-F51B-35B6-5F90-FC0CD0AE150F}"/>
              </a:ext>
            </a:extLst>
          </p:cNvPr>
          <p:cNvSpPr/>
          <p:nvPr/>
        </p:nvSpPr>
        <p:spPr>
          <a:xfrm>
            <a:off x="6359610" y="4539763"/>
            <a:ext cx="5424616" cy="1302802"/>
          </a:xfrm>
          <a:prstGeom prst="roundRect">
            <a:avLst/>
          </a:prstGeom>
          <a:solidFill>
            <a:schemeClr val="bg1"/>
          </a:solidFill>
          <a:ln w="1905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3" name="テキスト ボックス 52">
            <a:extLst>
              <a:ext uri="{FF2B5EF4-FFF2-40B4-BE49-F238E27FC236}">
                <a16:creationId xmlns:a16="http://schemas.microsoft.com/office/drawing/2014/main" id="{5AD81887-2BE3-5268-F25B-E589546CB9DF}"/>
              </a:ext>
            </a:extLst>
          </p:cNvPr>
          <p:cNvSpPr txBox="1"/>
          <p:nvPr/>
        </p:nvSpPr>
        <p:spPr>
          <a:xfrm>
            <a:off x="7678734" y="2681689"/>
            <a:ext cx="1116200" cy="246221"/>
          </a:xfrm>
          <a:prstGeom prst="rect">
            <a:avLst/>
          </a:prstGeom>
          <a:noFill/>
        </p:spPr>
        <p:txBody>
          <a:bodyPr wrap="square">
            <a:spAutoFit/>
          </a:bodyPr>
          <a:lstStyle/>
          <a:p>
            <a:r>
              <a:rPr lang="en-US" altLang="ja-JP" sz="1000" dirty="0"/>
              <a:t>©YORUSHIKA</a:t>
            </a:r>
            <a:endParaRPr lang="ja-JP" altLang="en-US" sz="1000" dirty="0"/>
          </a:p>
        </p:txBody>
      </p:sp>
      <p:pic>
        <p:nvPicPr>
          <p:cNvPr id="55" name="図 54">
            <a:extLst>
              <a:ext uri="{FF2B5EF4-FFF2-40B4-BE49-F238E27FC236}">
                <a16:creationId xmlns:a16="http://schemas.microsoft.com/office/drawing/2014/main" id="{B72A4D2B-B418-8445-E610-E5256765DE8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55171" y="1924438"/>
            <a:ext cx="801327" cy="801327"/>
          </a:xfrm>
          <a:prstGeom prst="rect">
            <a:avLst/>
          </a:prstGeom>
        </p:spPr>
      </p:pic>
      <p:sp>
        <p:nvSpPr>
          <p:cNvPr id="63" name="テキスト ボックス 62">
            <a:extLst>
              <a:ext uri="{FF2B5EF4-FFF2-40B4-BE49-F238E27FC236}">
                <a16:creationId xmlns:a16="http://schemas.microsoft.com/office/drawing/2014/main" id="{ECCB445C-A64E-7409-1C4C-D78B708AB1BB}"/>
              </a:ext>
            </a:extLst>
          </p:cNvPr>
          <p:cNvSpPr txBox="1"/>
          <p:nvPr/>
        </p:nvSpPr>
        <p:spPr>
          <a:xfrm>
            <a:off x="6605135" y="2647480"/>
            <a:ext cx="1245420" cy="246221"/>
          </a:xfrm>
          <a:prstGeom prst="rect">
            <a:avLst/>
          </a:prstGeom>
          <a:noFill/>
        </p:spPr>
        <p:txBody>
          <a:bodyPr wrap="square">
            <a:spAutoFit/>
          </a:bodyPr>
          <a:lstStyle/>
          <a:p>
            <a:r>
              <a:rPr lang="en-US" altLang="ja-JP" sz="1000" dirty="0"/>
              <a:t>© KING GNU</a:t>
            </a:r>
            <a:endParaRPr lang="ja-JP" altLang="en-US" sz="1000" dirty="0"/>
          </a:p>
        </p:txBody>
      </p:sp>
      <p:pic>
        <p:nvPicPr>
          <p:cNvPr id="65" name="図 64">
            <a:extLst>
              <a:ext uri="{FF2B5EF4-FFF2-40B4-BE49-F238E27FC236}">
                <a16:creationId xmlns:a16="http://schemas.microsoft.com/office/drawing/2014/main" id="{4250401A-2AFE-26C9-8498-185B482F6ABA}"/>
              </a:ext>
            </a:extLst>
          </p:cNvPr>
          <p:cNvPicPr>
            <a:picLocks noChangeAspect="1"/>
          </p:cNvPicPr>
          <p:nvPr/>
        </p:nvPicPr>
        <p:blipFill>
          <a:blip r:embed="rId4">
            <a:extLst>
              <a:ext uri="{28A0092B-C50C-407E-A947-70E740481C1C}">
                <a14:useLocalDpi xmlns:a14="http://schemas.microsoft.com/office/drawing/2010/main" val="0"/>
              </a:ext>
            </a:extLst>
          </a:blip>
          <a:srcRect l="25079" t="13379" r="26104" b="23472"/>
          <a:stretch/>
        </p:blipFill>
        <p:spPr>
          <a:xfrm>
            <a:off x="6560789" y="1925992"/>
            <a:ext cx="1032182" cy="751041"/>
          </a:xfrm>
          <a:prstGeom prst="rect">
            <a:avLst/>
          </a:prstGeom>
        </p:spPr>
      </p:pic>
      <p:sp>
        <p:nvSpPr>
          <p:cNvPr id="68" name="正方形/長方形 67">
            <a:extLst>
              <a:ext uri="{FF2B5EF4-FFF2-40B4-BE49-F238E27FC236}">
                <a16:creationId xmlns:a16="http://schemas.microsoft.com/office/drawing/2014/main" id="{51FFA024-73FC-114F-8CA9-ED2DC28B3745}"/>
              </a:ext>
            </a:extLst>
          </p:cNvPr>
          <p:cNvSpPr/>
          <p:nvPr/>
        </p:nvSpPr>
        <p:spPr>
          <a:xfrm>
            <a:off x="7147363" y="1122362"/>
            <a:ext cx="3636246" cy="562968"/>
          </a:xfrm>
          <a:prstGeom prst="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chemeClr val="tx1">
                    <a:lumMod val="95000"/>
                    <a:lumOff val="5000"/>
                  </a:schemeClr>
                </a:solidFill>
              </a:rPr>
              <a:t>必要なデータ</a:t>
            </a:r>
            <a:endParaRPr kumimoji="1" lang="ja-JP" altLang="en-US" dirty="0">
              <a:solidFill>
                <a:schemeClr val="tx1">
                  <a:lumMod val="95000"/>
                  <a:lumOff val="5000"/>
                </a:schemeClr>
              </a:solidFill>
            </a:endParaRPr>
          </a:p>
        </p:txBody>
      </p:sp>
      <p:sp>
        <p:nvSpPr>
          <p:cNvPr id="70" name="四角形: 角を丸くする 69">
            <a:extLst>
              <a:ext uri="{FF2B5EF4-FFF2-40B4-BE49-F238E27FC236}">
                <a16:creationId xmlns:a16="http://schemas.microsoft.com/office/drawing/2014/main" id="{75C63C0F-0627-9475-5C80-300155FE297F}"/>
              </a:ext>
            </a:extLst>
          </p:cNvPr>
          <p:cNvSpPr/>
          <p:nvPr/>
        </p:nvSpPr>
        <p:spPr>
          <a:xfrm>
            <a:off x="8963256" y="1936617"/>
            <a:ext cx="2542700" cy="292941"/>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t>遷移前後の楽曲の詳細</a:t>
            </a:r>
            <a:endParaRPr kumimoji="1" lang="ja-JP" altLang="en-US" dirty="0"/>
          </a:p>
        </p:txBody>
      </p:sp>
      <p:sp>
        <p:nvSpPr>
          <p:cNvPr id="71" name="四角形: 角を丸くする 70">
            <a:extLst>
              <a:ext uri="{FF2B5EF4-FFF2-40B4-BE49-F238E27FC236}">
                <a16:creationId xmlns:a16="http://schemas.microsoft.com/office/drawing/2014/main" id="{7F86D372-7C70-FB72-1472-46C3B67B121D}"/>
              </a:ext>
            </a:extLst>
          </p:cNvPr>
          <p:cNvSpPr/>
          <p:nvPr/>
        </p:nvSpPr>
        <p:spPr>
          <a:xfrm>
            <a:off x="8958001" y="3333247"/>
            <a:ext cx="2512645" cy="291334"/>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t>使用された</a:t>
            </a:r>
            <a:r>
              <a:rPr kumimoji="1" lang="en-US" altLang="ja-JP" dirty="0"/>
              <a:t>Bridge</a:t>
            </a:r>
            <a:endParaRPr kumimoji="1" lang="ja-JP" altLang="en-US" dirty="0"/>
          </a:p>
        </p:txBody>
      </p:sp>
      <p:sp>
        <p:nvSpPr>
          <p:cNvPr id="72" name="四角形: 角を丸くする 71">
            <a:extLst>
              <a:ext uri="{FF2B5EF4-FFF2-40B4-BE49-F238E27FC236}">
                <a16:creationId xmlns:a16="http://schemas.microsoft.com/office/drawing/2014/main" id="{83477E9D-3964-89A6-94FF-655BEDEEEF91}"/>
              </a:ext>
            </a:extLst>
          </p:cNvPr>
          <p:cNvSpPr/>
          <p:nvPr/>
        </p:nvSpPr>
        <p:spPr>
          <a:xfrm>
            <a:off x="6538792" y="4671296"/>
            <a:ext cx="2554632" cy="359450"/>
          </a:xfrm>
          <a:prstGeom prst="round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t>提案手法に対する評価</a:t>
            </a:r>
            <a:endParaRPr kumimoji="1" lang="ja-JP" altLang="en-US" dirty="0"/>
          </a:p>
        </p:txBody>
      </p:sp>
      <p:cxnSp>
        <p:nvCxnSpPr>
          <p:cNvPr id="74" name="直線矢印コネクタ 73">
            <a:extLst>
              <a:ext uri="{FF2B5EF4-FFF2-40B4-BE49-F238E27FC236}">
                <a16:creationId xmlns:a16="http://schemas.microsoft.com/office/drawing/2014/main" id="{BFA0B938-FA32-159B-4B71-9DD9392067E4}"/>
              </a:ext>
            </a:extLst>
          </p:cNvPr>
          <p:cNvCxnSpPr/>
          <p:nvPr/>
        </p:nvCxnSpPr>
        <p:spPr>
          <a:xfrm>
            <a:off x="6528868" y="2920368"/>
            <a:ext cx="2000546" cy="0"/>
          </a:xfrm>
          <a:prstGeom prst="straightConnector1">
            <a:avLst/>
          </a:prstGeom>
          <a:ln w="2857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1" name="図 10" descr="森の中の建物&#10;&#10;AI によって生成されたコンテンツは間違っている可能性があります。">
            <a:extLst>
              <a:ext uri="{FF2B5EF4-FFF2-40B4-BE49-F238E27FC236}">
                <a16:creationId xmlns:a16="http://schemas.microsoft.com/office/drawing/2014/main" id="{106F1E7A-C4F8-4166-8DDD-6E6CFFF9FE0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78603" y="3532927"/>
            <a:ext cx="1161172" cy="774115"/>
          </a:xfrm>
          <a:prstGeom prst="rect">
            <a:avLst/>
          </a:prstGeom>
        </p:spPr>
      </p:pic>
      <p:pic>
        <p:nvPicPr>
          <p:cNvPr id="21" name="図 20" descr="民衆, 立つ, 群衆 が含まれている画像&#10;&#10;AI によって生成されたコンテンツは間違っている可能性があります。">
            <a:extLst>
              <a:ext uri="{FF2B5EF4-FFF2-40B4-BE49-F238E27FC236}">
                <a16:creationId xmlns:a16="http://schemas.microsoft.com/office/drawing/2014/main" id="{C487F2A5-255A-B4F0-DAC6-222477E9EE03}"/>
              </a:ext>
            </a:extLst>
          </p:cNvPr>
          <p:cNvPicPr>
            <a:picLocks noChangeAspect="1"/>
          </p:cNvPicPr>
          <p:nvPr/>
        </p:nvPicPr>
        <p:blipFill>
          <a:blip r:embed="rId6"/>
          <a:stretch>
            <a:fillRect/>
          </a:stretch>
        </p:blipFill>
        <p:spPr>
          <a:xfrm>
            <a:off x="7716897" y="3567056"/>
            <a:ext cx="1163981" cy="774115"/>
          </a:xfrm>
          <a:prstGeom prst="rect">
            <a:avLst/>
          </a:prstGeom>
        </p:spPr>
      </p:pic>
      <p:sp>
        <p:nvSpPr>
          <p:cNvPr id="38" name="正方形/長方形 37">
            <a:extLst>
              <a:ext uri="{FF2B5EF4-FFF2-40B4-BE49-F238E27FC236}">
                <a16:creationId xmlns:a16="http://schemas.microsoft.com/office/drawing/2014/main" id="{A50F6EE8-1EA9-A611-FDAC-2720DFAC06DB}"/>
              </a:ext>
            </a:extLst>
          </p:cNvPr>
          <p:cNvSpPr/>
          <p:nvPr/>
        </p:nvSpPr>
        <p:spPr>
          <a:xfrm>
            <a:off x="482475" y="2616345"/>
            <a:ext cx="5243304" cy="60226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D0597460-4F7C-2698-A45B-316E2214136E}"/>
              </a:ext>
            </a:extLst>
          </p:cNvPr>
          <p:cNvSpPr/>
          <p:nvPr/>
        </p:nvSpPr>
        <p:spPr>
          <a:xfrm>
            <a:off x="2458860" y="2616345"/>
            <a:ext cx="1435313" cy="614218"/>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円弧 39">
            <a:extLst>
              <a:ext uri="{FF2B5EF4-FFF2-40B4-BE49-F238E27FC236}">
                <a16:creationId xmlns:a16="http://schemas.microsoft.com/office/drawing/2014/main" id="{AED60B4E-5D61-6A3F-8C92-083238EC2518}"/>
              </a:ext>
            </a:extLst>
          </p:cNvPr>
          <p:cNvSpPr/>
          <p:nvPr/>
        </p:nvSpPr>
        <p:spPr>
          <a:xfrm>
            <a:off x="2509297" y="2311986"/>
            <a:ext cx="1384876" cy="602267"/>
          </a:xfrm>
          <a:prstGeom prst="arc">
            <a:avLst>
              <a:gd name="adj1" fmla="val 11134327"/>
              <a:gd name="adj2" fmla="val 21072831"/>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pic>
        <p:nvPicPr>
          <p:cNvPr id="42" name="図 41">
            <a:extLst>
              <a:ext uri="{FF2B5EF4-FFF2-40B4-BE49-F238E27FC236}">
                <a16:creationId xmlns:a16="http://schemas.microsoft.com/office/drawing/2014/main" id="{89DBE1E7-6401-83FC-3FBB-793143FA2282}"/>
              </a:ext>
            </a:extLst>
          </p:cNvPr>
          <p:cNvPicPr>
            <a:picLocks noChangeAspect="1"/>
          </p:cNvPicPr>
          <p:nvPr/>
        </p:nvPicPr>
        <p:blipFill>
          <a:blip r:embed="rId7">
            <a:extLst>
              <a:ext uri="{28A0092B-C50C-407E-A947-70E740481C1C}">
                <a14:useLocalDpi xmlns:a14="http://schemas.microsoft.com/office/drawing/2010/main" val="0"/>
              </a:ext>
            </a:extLst>
          </a:blip>
          <a:srcRect l="16108" r="2114"/>
          <a:stretch/>
        </p:blipFill>
        <p:spPr>
          <a:xfrm>
            <a:off x="1011461" y="2674589"/>
            <a:ext cx="678737" cy="502497"/>
          </a:xfrm>
          <a:prstGeom prst="rect">
            <a:avLst/>
          </a:prstGeom>
        </p:spPr>
      </p:pic>
      <p:pic>
        <p:nvPicPr>
          <p:cNvPr id="43" name="図 42">
            <a:extLst>
              <a:ext uri="{FF2B5EF4-FFF2-40B4-BE49-F238E27FC236}">
                <a16:creationId xmlns:a16="http://schemas.microsoft.com/office/drawing/2014/main" id="{61F3BF9D-57B7-9F00-4B2A-C4347F14F60C}"/>
              </a:ext>
            </a:extLst>
          </p:cNvPr>
          <p:cNvPicPr>
            <a:picLocks noChangeAspect="1"/>
          </p:cNvPicPr>
          <p:nvPr/>
        </p:nvPicPr>
        <p:blipFill>
          <a:blip r:embed="rId8">
            <a:extLst>
              <a:ext uri="{28A0092B-C50C-407E-A947-70E740481C1C}">
                <a14:useLocalDpi xmlns:a14="http://schemas.microsoft.com/office/drawing/2010/main" val="0"/>
              </a:ext>
            </a:extLst>
          </a:blip>
          <a:srcRect l="26395" t="12969"/>
          <a:stretch/>
        </p:blipFill>
        <p:spPr>
          <a:xfrm>
            <a:off x="4409385" y="2644953"/>
            <a:ext cx="706610" cy="557002"/>
          </a:xfrm>
          <a:prstGeom prst="rect">
            <a:avLst/>
          </a:prstGeom>
        </p:spPr>
      </p:pic>
      <p:pic>
        <p:nvPicPr>
          <p:cNvPr id="45" name="図 44" descr="木製テーブルの周りに椅子が並んだ部屋&#10;&#10;AI によって生成されたコンテンツは間違っている可能性があります。">
            <a:extLst>
              <a:ext uri="{FF2B5EF4-FFF2-40B4-BE49-F238E27FC236}">
                <a16:creationId xmlns:a16="http://schemas.microsoft.com/office/drawing/2014/main" id="{C28295CC-5735-76B2-58BE-9FCE1E428F4A}"/>
              </a:ext>
            </a:extLst>
          </p:cNvPr>
          <p:cNvPicPr>
            <a:picLocks noChangeAspect="1"/>
          </p:cNvPicPr>
          <p:nvPr/>
        </p:nvPicPr>
        <p:blipFill>
          <a:blip r:embed="rId9"/>
          <a:stretch>
            <a:fillRect/>
          </a:stretch>
        </p:blipFill>
        <p:spPr>
          <a:xfrm>
            <a:off x="2763258" y="2729554"/>
            <a:ext cx="691809" cy="461030"/>
          </a:xfrm>
          <a:prstGeom prst="rect">
            <a:avLst/>
          </a:prstGeom>
        </p:spPr>
      </p:pic>
      <p:sp>
        <p:nvSpPr>
          <p:cNvPr id="46" name="テキスト ボックス 45">
            <a:extLst>
              <a:ext uri="{FF2B5EF4-FFF2-40B4-BE49-F238E27FC236}">
                <a16:creationId xmlns:a16="http://schemas.microsoft.com/office/drawing/2014/main" id="{B20BE371-1B67-C1AE-A581-1A8749980E8F}"/>
              </a:ext>
            </a:extLst>
          </p:cNvPr>
          <p:cNvSpPr txBox="1"/>
          <p:nvPr/>
        </p:nvSpPr>
        <p:spPr>
          <a:xfrm>
            <a:off x="2600410" y="1890743"/>
            <a:ext cx="1152211" cy="369332"/>
          </a:xfrm>
          <a:prstGeom prst="rect">
            <a:avLst/>
          </a:prstGeom>
          <a:noFill/>
        </p:spPr>
        <p:txBody>
          <a:bodyPr wrap="square" rtlCol="0">
            <a:spAutoFit/>
          </a:bodyPr>
          <a:lstStyle/>
          <a:p>
            <a:r>
              <a:rPr lang="ja-JP" altLang="en-US"/>
              <a:t>ブリッジ</a:t>
            </a:r>
            <a:endParaRPr kumimoji="1" lang="ja-JP" altLang="en-US" dirty="0"/>
          </a:p>
        </p:txBody>
      </p:sp>
      <p:sp>
        <p:nvSpPr>
          <p:cNvPr id="47" name="テキスト ボックス 46">
            <a:extLst>
              <a:ext uri="{FF2B5EF4-FFF2-40B4-BE49-F238E27FC236}">
                <a16:creationId xmlns:a16="http://schemas.microsoft.com/office/drawing/2014/main" id="{17CCECB8-764A-4C20-108B-8119D84BFF7B}"/>
              </a:ext>
            </a:extLst>
          </p:cNvPr>
          <p:cNvSpPr txBox="1"/>
          <p:nvPr/>
        </p:nvSpPr>
        <p:spPr>
          <a:xfrm>
            <a:off x="995988" y="2263731"/>
            <a:ext cx="1152211" cy="369332"/>
          </a:xfrm>
          <a:prstGeom prst="rect">
            <a:avLst/>
          </a:prstGeom>
          <a:noFill/>
        </p:spPr>
        <p:txBody>
          <a:bodyPr wrap="square" rtlCol="0">
            <a:spAutoFit/>
          </a:bodyPr>
          <a:lstStyle/>
          <a:p>
            <a:r>
              <a:rPr lang="ja-JP" altLang="en-US"/>
              <a:t>楽曲</a:t>
            </a:r>
            <a:r>
              <a:rPr lang="en-US" altLang="ja-JP" dirty="0"/>
              <a:t>A</a:t>
            </a:r>
            <a:endParaRPr kumimoji="1" lang="ja-JP" altLang="en-US" dirty="0"/>
          </a:p>
        </p:txBody>
      </p:sp>
      <p:sp>
        <p:nvSpPr>
          <p:cNvPr id="50" name="テキスト ボックス 49">
            <a:extLst>
              <a:ext uri="{FF2B5EF4-FFF2-40B4-BE49-F238E27FC236}">
                <a16:creationId xmlns:a16="http://schemas.microsoft.com/office/drawing/2014/main" id="{AE345D6D-765D-2318-9091-C4868B8D2B41}"/>
              </a:ext>
            </a:extLst>
          </p:cNvPr>
          <p:cNvSpPr txBox="1"/>
          <p:nvPr/>
        </p:nvSpPr>
        <p:spPr>
          <a:xfrm>
            <a:off x="4395290" y="2242115"/>
            <a:ext cx="1152211" cy="369332"/>
          </a:xfrm>
          <a:prstGeom prst="rect">
            <a:avLst/>
          </a:prstGeom>
          <a:noFill/>
        </p:spPr>
        <p:txBody>
          <a:bodyPr wrap="square" rtlCol="0">
            <a:spAutoFit/>
          </a:bodyPr>
          <a:lstStyle/>
          <a:p>
            <a:r>
              <a:rPr lang="ja-JP" altLang="en-US"/>
              <a:t>楽曲</a:t>
            </a:r>
            <a:r>
              <a:rPr lang="en-US" altLang="ja-JP" dirty="0"/>
              <a:t>B</a:t>
            </a:r>
            <a:endParaRPr kumimoji="1" lang="ja-JP" altLang="en-US" dirty="0"/>
          </a:p>
        </p:txBody>
      </p:sp>
      <p:sp>
        <p:nvSpPr>
          <p:cNvPr id="7" name="テキスト ボックス 6">
            <a:extLst>
              <a:ext uri="{FF2B5EF4-FFF2-40B4-BE49-F238E27FC236}">
                <a16:creationId xmlns:a16="http://schemas.microsoft.com/office/drawing/2014/main" id="{48DD7808-9931-BA49-AEAE-AB2289402D3D}"/>
              </a:ext>
            </a:extLst>
          </p:cNvPr>
          <p:cNvSpPr txBox="1"/>
          <p:nvPr/>
        </p:nvSpPr>
        <p:spPr>
          <a:xfrm>
            <a:off x="8891081" y="2276186"/>
            <a:ext cx="2790289" cy="830997"/>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1600"/>
              <a:t>ジャンルやテーマの分類</a:t>
            </a:r>
            <a:endParaRPr kumimoji="1" lang="en-US" altLang="ja-JP" sz="1600" dirty="0"/>
          </a:p>
          <a:p>
            <a:pPr marL="285750" indent="-285750">
              <a:buFont typeface="Arial" panose="020B0604020202020204" pitchFamily="34" charset="0"/>
              <a:buChar char="•"/>
            </a:pPr>
            <a:r>
              <a:rPr kumimoji="1" lang="ja-JP" altLang="en-US" sz="1600"/>
              <a:t>楽曲の特徴</a:t>
            </a:r>
            <a:endParaRPr kumimoji="1" lang="en-US" altLang="ja-JP" sz="1600" dirty="0"/>
          </a:p>
          <a:p>
            <a:pPr marL="285750" indent="-285750">
              <a:buFont typeface="Arial" panose="020B0604020202020204" pitchFamily="34" charset="0"/>
              <a:buChar char="•"/>
            </a:pPr>
            <a:r>
              <a:rPr kumimoji="1" lang="ja-JP" altLang="en-US" sz="1600"/>
              <a:t>不適合ペアか否か</a:t>
            </a:r>
          </a:p>
        </p:txBody>
      </p:sp>
      <p:sp>
        <p:nvSpPr>
          <p:cNvPr id="14" name="テキスト ボックス 13">
            <a:extLst>
              <a:ext uri="{FF2B5EF4-FFF2-40B4-BE49-F238E27FC236}">
                <a16:creationId xmlns:a16="http://schemas.microsoft.com/office/drawing/2014/main" id="{FF02916A-FCEA-72DE-105F-9DFB98401E1B}"/>
              </a:ext>
            </a:extLst>
          </p:cNvPr>
          <p:cNvSpPr txBox="1"/>
          <p:nvPr/>
        </p:nvSpPr>
        <p:spPr>
          <a:xfrm>
            <a:off x="9043481" y="3633284"/>
            <a:ext cx="2790289" cy="830997"/>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1600"/>
              <a:t>使用された環境音</a:t>
            </a:r>
            <a:endParaRPr kumimoji="1" lang="en-US" altLang="ja-JP" sz="1600" dirty="0"/>
          </a:p>
          <a:p>
            <a:pPr marL="285750" indent="-285750">
              <a:buFont typeface="Arial" panose="020B0604020202020204" pitchFamily="34" charset="0"/>
              <a:buChar char="•"/>
            </a:pPr>
            <a:r>
              <a:rPr kumimoji="1" lang="ja-JP" altLang="en-US" sz="1600"/>
              <a:t>環境音が持つ状況情報</a:t>
            </a:r>
            <a:endParaRPr kumimoji="1" lang="en-US" altLang="ja-JP" sz="1600" dirty="0"/>
          </a:p>
          <a:p>
            <a:pPr marL="285750" indent="-285750">
              <a:buFont typeface="Arial" panose="020B0604020202020204" pitchFamily="34" charset="0"/>
              <a:buChar char="•"/>
            </a:pPr>
            <a:r>
              <a:rPr kumimoji="1" lang="ja-JP" altLang="en-US" sz="1600"/>
              <a:t>挿入時の音量バランス</a:t>
            </a:r>
            <a:endParaRPr kumimoji="1" lang="en-US" altLang="ja-JP" sz="1600" dirty="0"/>
          </a:p>
        </p:txBody>
      </p:sp>
      <p:sp>
        <p:nvSpPr>
          <p:cNvPr id="19" name="テキスト ボックス 18">
            <a:extLst>
              <a:ext uri="{FF2B5EF4-FFF2-40B4-BE49-F238E27FC236}">
                <a16:creationId xmlns:a16="http://schemas.microsoft.com/office/drawing/2014/main" id="{E9EB6F99-CE09-4387-02B0-38F6A4557459}"/>
              </a:ext>
            </a:extLst>
          </p:cNvPr>
          <p:cNvSpPr txBox="1"/>
          <p:nvPr/>
        </p:nvSpPr>
        <p:spPr>
          <a:xfrm>
            <a:off x="6478603" y="5117038"/>
            <a:ext cx="5156185" cy="584775"/>
          </a:xfrm>
          <a:prstGeom prst="rect">
            <a:avLst/>
          </a:prstGeom>
          <a:noFill/>
        </p:spPr>
        <p:txBody>
          <a:bodyPr wrap="square" rtlCol="0">
            <a:spAutoFit/>
          </a:bodyPr>
          <a:lstStyle/>
          <a:p>
            <a:pPr marL="285750" indent="-285750">
              <a:buFont typeface="Arial" panose="020B0604020202020204" pitchFamily="34" charset="0"/>
              <a:buChar char="•"/>
            </a:pPr>
            <a:r>
              <a:rPr kumimoji="1" lang="en-US" altLang="ja-JP" sz="1600" dirty="0"/>
              <a:t>Bridge</a:t>
            </a:r>
            <a:r>
              <a:rPr kumimoji="1" lang="ja-JP" altLang="en-US" sz="1600"/>
              <a:t>の有無で音楽体験がどのように変化したか</a:t>
            </a:r>
            <a:endParaRPr kumimoji="1" lang="en-US" altLang="ja-JP" sz="1600" dirty="0"/>
          </a:p>
          <a:p>
            <a:pPr marL="285750" indent="-285750">
              <a:buFont typeface="Arial" panose="020B0604020202020204" pitchFamily="34" charset="0"/>
              <a:buChar char="•"/>
            </a:pPr>
            <a:r>
              <a:rPr kumimoji="1" lang="ja-JP" altLang="en-US" sz="1600"/>
              <a:t>どのような楽曲ペアや環境音に対して効果的か</a:t>
            </a:r>
            <a:endParaRPr kumimoji="1" lang="en-US" altLang="ja-JP" sz="1600" dirty="0"/>
          </a:p>
        </p:txBody>
      </p:sp>
      <p:sp>
        <p:nvSpPr>
          <p:cNvPr id="16" name="角丸四角形 15">
            <a:extLst>
              <a:ext uri="{FF2B5EF4-FFF2-40B4-BE49-F238E27FC236}">
                <a16:creationId xmlns:a16="http://schemas.microsoft.com/office/drawing/2014/main" id="{7ED7108B-080F-3390-95EE-215DCD4452DA}"/>
              </a:ext>
            </a:extLst>
          </p:cNvPr>
          <p:cNvSpPr/>
          <p:nvPr/>
        </p:nvSpPr>
        <p:spPr>
          <a:xfrm>
            <a:off x="276930" y="4443263"/>
            <a:ext cx="5737768" cy="1221038"/>
          </a:xfrm>
          <a:prstGeom prst="roundRect">
            <a:avLst/>
          </a:prstGeom>
          <a:solidFill>
            <a:schemeClr val="bg1">
              <a:lumMod val="6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ja-JP" altLang="en-US"/>
              <a:t>環境音の付与が楽曲の遷移体験に影響を及ぼすか</a:t>
            </a:r>
            <a:endParaRPr lang="en-US" altLang="ja-JP" dirty="0"/>
          </a:p>
          <a:p>
            <a:r>
              <a:rPr kumimoji="1" lang="ja-JP" altLang="en-US"/>
              <a:t>ホワイトノイズ以外でも遷移体験に影響を及ぼすか</a:t>
            </a:r>
            <a:endParaRPr kumimoji="1" lang="en-US" altLang="ja-JP" dirty="0"/>
          </a:p>
          <a:p>
            <a:r>
              <a:rPr lang="ja-JP" altLang="en-US"/>
              <a:t>楽曲特徴によって適当な遷移デザインが見つかるか</a:t>
            </a:r>
            <a:endParaRPr kumimoji="1" lang="ja-JP" altLang="en-US"/>
          </a:p>
        </p:txBody>
      </p:sp>
    </p:spTree>
    <p:extLst>
      <p:ext uri="{BB962C8B-B14F-4D97-AF65-F5344CB8AC3E}">
        <p14:creationId xmlns:p14="http://schemas.microsoft.com/office/powerpoint/2010/main" val="25687829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F70D7174-067F-663F-F9DD-A4C777CF2DA6}"/>
              </a:ext>
            </a:extLst>
          </p:cNvPr>
          <p:cNvSpPr/>
          <p:nvPr/>
        </p:nvSpPr>
        <p:spPr>
          <a:xfrm>
            <a:off x="0" y="6019800"/>
            <a:ext cx="12192000" cy="8382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楕円 8">
            <a:extLst>
              <a:ext uri="{FF2B5EF4-FFF2-40B4-BE49-F238E27FC236}">
                <a16:creationId xmlns:a16="http://schemas.microsoft.com/office/drawing/2014/main" id="{25734FAE-2351-7384-CB89-5E6FA71D0B32}"/>
              </a:ext>
            </a:extLst>
          </p:cNvPr>
          <p:cNvSpPr/>
          <p:nvPr/>
        </p:nvSpPr>
        <p:spPr>
          <a:xfrm>
            <a:off x="10896598" y="6122192"/>
            <a:ext cx="633410" cy="633410"/>
          </a:xfrm>
          <a:prstGeom prst="ellipse">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sz="2000" dirty="0"/>
              <a:t>9</a:t>
            </a:r>
            <a:endParaRPr kumimoji="1" lang="ja-JP" altLang="en-US" sz="2000" dirty="0"/>
          </a:p>
        </p:txBody>
      </p:sp>
      <p:sp>
        <p:nvSpPr>
          <p:cNvPr id="10" name="正方形/長方形 9">
            <a:extLst>
              <a:ext uri="{FF2B5EF4-FFF2-40B4-BE49-F238E27FC236}">
                <a16:creationId xmlns:a16="http://schemas.microsoft.com/office/drawing/2014/main" id="{4686E505-7373-4F97-394D-E17D4841AAC5}"/>
              </a:ext>
            </a:extLst>
          </p:cNvPr>
          <p:cNvSpPr/>
          <p:nvPr/>
        </p:nvSpPr>
        <p:spPr>
          <a:xfrm>
            <a:off x="-1" y="0"/>
            <a:ext cx="12192001" cy="917573"/>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kumimoji="1" lang="ja-JP" altLang="en-US" dirty="0"/>
          </a:p>
        </p:txBody>
      </p:sp>
      <p:cxnSp>
        <p:nvCxnSpPr>
          <p:cNvPr id="12" name="直線コネクタ 11">
            <a:extLst>
              <a:ext uri="{FF2B5EF4-FFF2-40B4-BE49-F238E27FC236}">
                <a16:creationId xmlns:a16="http://schemas.microsoft.com/office/drawing/2014/main" id="{F0232BD6-5788-49AC-4140-E1FC39936E94}"/>
              </a:ext>
            </a:extLst>
          </p:cNvPr>
          <p:cNvCxnSpPr>
            <a:cxnSpLocks/>
          </p:cNvCxnSpPr>
          <p:nvPr/>
        </p:nvCxnSpPr>
        <p:spPr>
          <a:xfrm flipH="1">
            <a:off x="7428548" y="16826"/>
            <a:ext cx="877252" cy="877252"/>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線コネクタ 12">
            <a:extLst>
              <a:ext uri="{FF2B5EF4-FFF2-40B4-BE49-F238E27FC236}">
                <a16:creationId xmlns:a16="http://schemas.microsoft.com/office/drawing/2014/main" id="{7004EDE6-70A7-68F2-83CC-F20655E78B47}"/>
              </a:ext>
            </a:extLst>
          </p:cNvPr>
          <p:cNvCxnSpPr>
            <a:cxnSpLocks/>
          </p:cNvCxnSpPr>
          <p:nvPr/>
        </p:nvCxnSpPr>
        <p:spPr>
          <a:xfrm flipH="1">
            <a:off x="7668816" y="16826"/>
            <a:ext cx="883920" cy="883920"/>
          </a:xfrm>
          <a:prstGeom prst="line">
            <a:avLst/>
          </a:prstGeom>
          <a:ln w="19050">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76607FA2-3999-3754-86BF-1EC7F5308101}"/>
              </a:ext>
            </a:extLst>
          </p:cNvPr>
          <p:cNvCxnSpPr>
            <a:cxnSpLocks/>
          </p:cNvCxnSpPr>
          <p:nvPr/>
        </p:nvCxnSpPr>
        <p:spPr>
          <a:xfrm flipH="1">
            <a:off x="11508276" y="6394849"/>
            <a:ext cx="235152" cy="411952"/>
          </a:xfrm>
          <a:prstGeom prst="line">
            <a:avLst/>
          </a:prstGeom>
          <a:ln w="2857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7A34FF12-D232-15D5-69B5-246C9A056A30}"/>
              </a:ext>
            </a:extLst>
          </p:cNvPr>
          <p:cNvSpPr txBox="1"/>
          <p:nvPr/>
        </p:nvSpPr>
        <p:spPr>
          <a:xfrm>
            <a:off x="557213" y="204789"/>
            <a:ext cx="5345747" cy="523220"/>
          </a:xfrm>
          <a:prstGeom prst="rect">
            <a:avLst/>
          </a:prstGeom>
          <a:noFill/>
        </p:spPr>
        <p:txBody>
          <a:bodyPr wrap="square" rtlCol="0">
            <a:spAutoFit/>
          </a:bodyPr>
          <a:lstStyle/>
          <a:p>
            <a:r>
              <a:rPr kumimoji="1" lang="ja-JP" altLang="en-US" sz="2800" dirty="0"/>
              <a:t>構築するデータセットの概要</a:t>
            </a:r>
          </a:p>
        </p:txBody>
      </p:sp>
      <p:sp>
        <p:nvSpPr>
          <p:cNvPr id="25" name="テキスト ボックス 24">
            <a:extLst>
              <a:ext uri="{FF2B5EF4-FFF2-40B4-BE49-F238E27FC236}">
                <a16:creationId xmlns:a16="http://schemas.microsoft.com/office/drawing/2014/main" id="{D19FF861-BCB3-F8D5-456B-0607D55B56B5}"/>
              </a:ext>
            </a:extLst>
          </p:cNvPr>
          <p:cNvSpPr txBox="1"/>
          <p:nvPr/>
        </p:nvSpPr>
        <p:spPr>
          <a:xfrm>
            <a:off x="8965486" y="420139"/>
            <a:ext cx="3466782" cy="400110"/>
          </a:xfrm>
          <a:prstGeom prst="rect">
            <a:avLst/>
          </a:prstGeom>
          <a:noFill/>
        </p:spPr>
        <p:txBody>
          <a:bodyPr wrap="square" rtlCol="0">
            <a:spAutoFit/>
          </a:bodyPr>
          <a:lstStyle/>
          <a:p>
            <a:r>
              <a:rPr kumimoji="1" lang="ja-JP" altLang="en-US" sz="2000"/>
              <a:t>データセット</a:t>
            </a:r>
            <a:r>
              <a:rPr kumimoji="1" lang="en-US" altLang="ja-JP" sz="2000" dirty="0"/>
              <a:t>1/5</a:t>
            </a:r>
            <a:endParaRPr kumimoji="1" lang="ja-JP" altLang="en-US" sz="2000" dirty="0"/>
          </a:p>
        </p:txBody>
      </p:sp>
      <p:sp>
        <p:nvSpPr>
          <p:cNvPr id="26" name="テキスト ボックス 25">
            <a:extLst>
              <a:ext uri="{FF2B5EF4-FFF2-40B4-BE49-F238E27FC236}">
                <a16:creationId xmlns:a16="http://schemas.microsoft.com/office/drawing/2014/main" id="{BE8E5AFC-54EC-A1FB-7B9C-4C5ED109B03A}"/>
              </a:ext>
            </a:extLst>
          </p:cNvPr>
          <p:cNvSpPr txBox="1"/>
          <p:nvPr/>
        </p:nvSpPr>
        <p:spPr>
          <a:xfrm>
            <a:off x="11693114" y="6463069"/>
            <a:ext cx="448572" cy="369332"/>
          </a:xfrm>
          <a:prstGeom prst="rect">
            <a:avLst/>
          </a:prstGeom>
          <a:noFill/>
        </p:spPr>
        <p:txBody>
          <a:bodyPr wrap="square" rtlCol="0">
            <a:spAutoFit/>
          </a:bodyPr>
          <a:lstStyle/>
          <a:p>
            <a:r>
              <a:rPr kumimoji="1" lang="en-US" altLang="ja-JP" dirty="0"/>
              <a:t>14</a:t>
            </a:r>
            <a:endParaRPr kumimoji="1" lang="ja-JP" altLang="en-US" dirty="0"/>
          </a:p>
        </p:txBody>
      </p:sp>
      <p:sp>
        <p:nvSpPr>
          <p:cNvPr id="28" name="正方形/長方形 27">
            <a:extLst>
              <a:ext uri="{FF2B5EF4-FFF2-40B4-BE49-F238E27FC236}">
                <a16:creationId xmlns:a16="http://schemas.microsoft.com/office/drawing/2014/main" id="{6C1DAA9F-B589-2620-D46B-B74854641EC5}"/>
              </a:ext>
            </a:extLst>
          </p:cNvPr>
          <p:cNvSpPr/>
          <p:nvPr/>
        </p:nvSpPr>
        <p:spPr>
          <a:xfrm>
            <a:off x="659656" y="6271895"/>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はじめに・背景</a:t>
            </a:r>
          </a:p>
        </p:txBody>
      </p:sp>
      <p:sp>
        <p:nvSpPr>
          <p:cNvPr id="29" name="正方形/長方形 28">
            <a:extLst>
              <a:ext uri="{FF2B5EF4-FFF2-40B4-BE49-F238E27FC236}">
                <a16:creationId xmlns:a16="http://schemas.microsoft.com/office/drawing/2014/main" id="{0BF08962-6A21-543C-96D0-9E5D4F101A38}"/>
              </a:ext>
            </a:extLst>
          </p:cNvPr>
          <p:cNvSpPr/>
          <p:nvPr/>
        </p:nvSpPr>
        <p:spPr>
          <a:xfrm>
            <a:off x="3173462"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提案手法</a:t>
            </a:r>
          </a:p>
        </p:txBody>
      </p:sp>
      <p:sp>
        <p:nvSpPr>
          <p:cNvPr id="30" name="正方形/長方形 29">
            <a:extLst>
              <a:ext uri="{FF2B5EF4-FFF2-40B4-BE49-F238E27FC236}">
                <a16:creationId xmlns:a16="http://schemas.microsoft.com/office/drawing/2014/main" id="{207D16EB-E259-E0C0-5806-E1EF1551BE5B}"/>
              </a:ext>
            </a:extLst>
          </p:cNvPr>
          <p:cNvSpPr/>
          <p:nvPr/>
        </p:nvSpPr>
        <p:spPr>
          <a:xfrm>
            <a:off x="5687268" y="6268720"/>
            <a:ext cx="2033532" cy="406634"/>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データセット</a:t>
            </a:r>
          </a:p>
        </p:txBody>
      </p:sp>
      <p:sp>
        <p:nvSpPr>
          <p:cNvPr id="31" name="正方形/長方形 30">
            <a:extLst>
              <a:ext uri="{FF2B5EF4-FFF2-40B4-BE49-F238E27FC236}">
                <a16:creationId xmlns:a16="http://schemas.microsoft.com/office/drawing/2014/main" id="{96F9C4C3-49FD-9BCB-EFD0-C3CF6117DB2C}"/>
              </a:ext>
            </a:extLst>
          </p:cNvPr>
          <p:cNvSpPr/>
          <p:nvPr/>
        </p:nvSpPr>
        <p:spPr>
          <a:xfrm>
            <a:off x="8201074" y="6268720"/>
            <a:ext cx="2033532" cy="406634"/>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2000" b="1" dirty="0"/>
              <a:t>おわりに</a:t>
            </a:r>
          </a:p>
        </p:txBody>
      </p:sp>
      <p:sp>
        <p:nvSpPr>
          <p:cNvPr id="5" name="四角形: 角を丸くする 4">
            <a:extLst>
              <a:ext uri="{FF2B5EF4-FFF2-40B4-BE49-F238E27FC236}">
                <a16:creationId xmlns:a16="http://schemas.microsoft.com/office/drawing/2014/main" id="{9608D3B5-C32D-3229-10BB-E365BC68E564}"/>
              </a:ext>
            </a:extLst>
          </p:cNvPr>
          <p:cNvSpPr/>
          <p:nvPr/>
        </p:nvSpPr>
        <p:spPr>
          <a:xfrm>
            <a:off x="206334" y="1048221"/>
            <a:ext cx="11779331" cy="1180617"/>
          </a:xfrm>
          <a:prstGeom prst="round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四角形: 角を丸くする 5">
            <a:extLst>
              <a:ext uri="{FF2B5EF4-FFF2-40B4-BE49-F238E27FC236}">
                <a16:creationId xmlns:a16="http://schemas.microsoft.com/office/drawing/2014/main" id="{8F4C6BEF-1968-1783-4EFE-226740380A02}"/>
              </a:ext>
            </a:extLst>
          </p:cNvPr>
          <p:cNvSpPr/>
          <p:nvPr/>
        </p:nvSpPr>
        <p:spPr>
          <a:xfrm>
            <a:off x="206334" y="2329588"/>
            <a:ext cx="11779331" cy="1956837"/>
          </a:xfrm>
          <a:prstGeom prst="round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四角形: 角を丸くする 6">
            <a:extLst>
              <a:ext uri="{FF2B5EF4-FFF2-40B4-BE49-F238E27FC236}">
                <a16:creationId xmlns:a16="http://schemas.microsoft.com/office/drawing/2014/main" id="{4E8814D3-2BE3-1D2A-A8DC-90B91A744F4A}"/>
              </a:ext>
            </a:extLst>
          </p:cNvPr>
          <p:cNvSpPr/>
          <p:nvPr/>
        </p:nvSpPr>
        <p:spPr>
          <a:xfrm>
            <a:off x="206334" y="4399165"/>
            <a:ext cx="11779331" cy="1551007"/>
          </a:xfrm>
          <a:prstGeom prst="round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正方形/長方形 10">
            <a:extLst>
              <a:ext uri="{FF2B5EF4-FFF2-40B4-BE49-F238E27FC236}">
                <a16:creationId xmlns:a16="http://schemas.microsoft.com/office/drawing/2014/main" id="{AD7758D2-CED3-E5DA-81D1-98895528B79B}"/>
              </a:ext>
            </a:extLst>
          </p:cNvPr>
          <p:cNvSpPr/>
          <p:nvPr/>
        </p:nvSpPr>
        <p:spPr>
          <a:xfrm>
            <a:off x="459549" y="1458409"/>
            <a:ext cx="3532463" cy="653808"/>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b="1" dirty="0"/>
              <a:t>Spotify API</a:t>
            </a:r>
          </a:p>
          <a:p>
            <a:pPr algn="ctr"/>
            <a:r>
              <a:rPr lang="ja-JP" altLang="en-US" dirty="0"/>
              <a:t>楽曲の特徴とメタデータ</a:t>
            </a:r>
            <a:endParaRPr kumimoji="1" lang="ja-JP" altLang="en-US" dirty="0"/>
          </a:p>
        </p:txBody>
      </p:sp>
      <p:sp>
        <p:nvSpPr>
          <p:cNvPr id="14" name="正方形/長方形 13">
            <a:extLst>
              <a:ext uri="{FF2B5EF4-FFF2-40B4-BE49-F238E27FC236}">
                <a16:creationId xmlns:a16="http://schemas.microsoft.com/office/drawing/2014/main" id="{03919C23-04B4-DCC6-3EBB-FBF93F65182A}"/>
              </a:ext>
            </a:extLst>
          </p:cNvPr>
          <p:cNvSpPr/>
          <p:nvPr/>
        </p:nvSpPr>
        <p:spPr>
          <a:xfrm>
            <a:off x="4217727" y="1458409"/>
            <a:ext cx="3767523" cy="653808"/>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b="1" dirty="0"/>
              <a:t>DCASE</a:t>
            </a:r>
          </a:p>
          <a:p>
            <a:pPr algn="ctr"/>
            <a:r>
              <a:rPr lang="ja-JP" altLang="en-US" dirty="0"/>
              <a:t>環境音とその分類</a:t>
            </a:r>
            <a:endParaRPr kumimoji="1" lang="ja-JP" altLang="en-US" dirty="0"/>
          </a:p>
        </p:txBody>
      </p:sp>
      <p:sp>
        <p:nvSpPr>
          <p:cNvPr id="16" name="正方形/長方形 15">
            <a:extLst>
              <a:ext uri="{FF2B5EF4-FFF2-40B4-BE49-F238E27FC236}">
                <a16:creationId xmlns:a16="http://schemas.microsoft.com/office/drawing/2014/main" id="{79FC40FB-BE51-20A0-314E-728EF2B611B9}"/>
              </a:ext>
            </a:extLst>
          </p:cNvPr>
          <p:cNvSpPr/>
          <p:nvPr/>
        </p:nvSpPr>
        <p:spPr>
          <a:xfrm>
            <a:off x="8210965" y="1438746"/>
            <a:ext cx="3532463" cy="653808"/>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b="1" dirty="0"/>
              <a:t>Web</a:t>
            </a:r>
            <a:r>
              <a:rPr kumimoji="1" lang="ja-JP" altLang="en-US" b="1" dirty="0"/>
              <a:t>アプリ</a:t>
            </a:r>
            <a:endParaRPr kumimoji="1" lang="en-US" altLang="ja-JP" b="1" dirty="0"/>
          </a:p>
          <a:p>
            <a:pPr algn="ctr"/>
            <a:r>
              <a:rPr kumimoji="1" lang="ja-JP" altLang="en-US" dirty="0"/>
              <a:t>評価データ</a:t>
            </a:r>
          </a:p>
        </p:txBody>
      </p:sp>
      <p:sp>
        <p:nvSpPr>
          <p:cNvPr id="17" name="テキスト ボックス 16">
            <a:extLst>
              <a:ext uri="{FF2B5EF4-FFF2-40B4-BE49-F238E27FC236}">
                <a16:creationId xmlns:a16="http://schemas.microsoft.com/office/drawing/2014/main" id="{7FF7CCE4-B795-5ACA-F102-23DC9A604DDE}"/>
              </a:ext>
            </a:extLst>
          </p:cNvPr>
          <p:cNvSpPr txBox="1"/>
          <p:nvPr/>
        </p:nvSpPr>
        <p:spPr>
          <a:xfrm>
            <a:off x="5238432" y="1074170"/>
            <a:ext cx="1921397" cy="400110"/>
          </a:xfrm>
          <a:prstGeom prst="rect">
            <a:avLst/>
          </a:prstGeom>
          <a:noFill/>
        </p:spPr>
        <p:txBody>
          <a:bodyPr wrap="square" rtlCol="0">
            <a:spAutoFit/>
          </a:bodyPr>
          <a:lstStyle/>
          <a:p>
            <a:r>
              <a:rPr lang="ja-JP" altLang="en-US" sz="2000" b="1" dirty="0"/>
              <a:t>データソース</a:t>
            </a:r>
            <a:endParaRPr kumimoji="1" lang="ja-JP" altLang="en-US" sz="2000" b="1" dirty="0"/>
          </a:p>
        </p:txBody>
      </p:sp>
      <p:sp>
        <p:nvSpPr>
          <p:cNvPr id="18" name="テキスト ボックス 17">
            <a:extLst>
              <a:ext uri="{FF2B5EF4-FFF2-40B4-BE49-F238E27FC236}">
                <a16:creationId xmlns:a16="http://schemas.microsoft.com/office/drawing/2014/main" id="{87EB7131-7D0F-4075-AA06-86D2BE49D2B7}"/>
              </a:ext>
            </a:extLst>
          </p:cNvPr>
          <p:cNvSpPr txBox="1"/>
          <p:nvPr/>
        </p:nvSpPr>
        <p:spPr>
          <a:xfrm>
            <a:off x="4832796" y="2389599"/>
            <a:ext cx="2595752" cy="400110"/>
          </a:xfrm>
          <a:prstGeom prst="rect">
            <a:avLst/>
          </a:prstGeom>
          <a:noFill/>
        </p:spPr>
        <p:txBody>
          <a:bodyPr wrap="square" rtlCol="0">
            <a:spAutoFit/>
          </a:bodyPr>
          <a:lstStyle/>
          <a:p>
            <a:r>
              <a:rPr lang="ja-JP" altLang="en-US" sz="2000" b="1" dirty="0"/>
              <a:t>データセットの構成</a:t>
            </a:r>
            <a:endParaRPr kumimoji="1" lang="ja-JP" altLang="en-US" sz="2000" b="1" dirty="0"/>
          </a:p>
        </p:txBody>
      </p:sp>
      <p:sp>
        <p:nvSpPr>
          <p:cNvPr id="19" name="正方形/長方形 18">
            <a:extLst>
              <a:ext uri="{FF2B5EF4-FFF2-40B4-BE49-F238E27FC236}">
                <a16:creationId xmlns:a16="http://schemas.microsoft.com/office/drawing/2014/main" id="{BFF9EDEB-610D-588C-0A3B-B9657EB2506E}"/>
              </a:ext>
            </a:extLst>
          </p:cNvPr>
          <p:cNvSpPr/>
          <p:nvPr/>
        </p:nvSpPr>
        <p:spPr>
          <a:xfrm>
            <a:off x="459549" y="2744667"/>
            <a:ext cx="3542353" cy="147213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lumMod val="95000"/>
                    <a:lumOff val="5000"/>
                  </a:schemeClr>
                </a:solidFill>
              </a:rPr>
              <a:t>楽曲ペアの特徴</a:t>
            </a:r>
            <a:endParaRPr kumimoji="1" lang="en-US" altLang="ja-JP" b="1" dirty="0">
              <a:solidFill>
                <a:schemeClr val="tx1">
                  <a:lumMod val="95000"/>
                  <a:lumOff val="5000"/>
                </a:schemeClr>
              </a:solidFill>
            </a:endParaRPr>
          </a:p>
          <a:p>
            <a:pPr marL="742950" lvl="1" indent="-285750">
              <a:buFont typeface="Arial" panose="020B0604020202020204" pitchFamily="34" charset="0"/>
              <a:buChar char="•"/>
            </a:pPr>
            <a:r>
              <a:rPr kumimoji="1" lang="ja-JP" altLang="en-US" dirty="0">
                <a:solidFill>
                  <a:schemeClr val="tx1">
                    <a:lumMod val="95000"/>
                    <a:lumOff val="5000"/>
                  </a:schemeClr>
                </a:solidFill>
              </a:rPr>
              <a:t>楽曲名</a:t>
            </a:r>
            <a:endParaRPr kumimoji="1" lang="en-US" altLang="ja-JP" dirty="0">
              <a:solidFill>
                <a:schemeClr val="tx1">
                  <a:lumMod val="95000"/>
                  <a:lumOff val="5000"/>
                </a:schemeClr>
              </a:solidFill>
            </a:endParaRPr>
          </a:p>
          <a:p>
            <a:pPr marL="742950" lvl="1" indent="-285750">
              <a:buFont typeface="Arial" panose="020B0604020202020204" pitchFamily="34" charset="0"/>
              <a:buChar char="•"/>
            </a:pPr>
            <a:r>
              <a:rPr kumimoji="1" lang="ja-JP" altLang="en-US" dirty="0">
                <a:solidFill>
                  <a:schemeClr val="tx1">
                    <a:lumMod val="95000"/>
                    <a:lumOff val="5000"/>
                  </a:schemeClr>
                </a:solidFill>
              </a:rPr>
              <a:t>メタデータ</a:t>
            </a:r>
            <a:endParaRPr kumimoji="1" lang="en-US" altLang="ja-JP" dirty="0">
              <a:solidFill>
                <a:schemeClr val="tx1">
                  <a:lumMod val="95000"/>
                  <a:lumOff val="5000"/>
                </a:schemeClr>
              </a:solidFill>
            </a:endParaRPr>
          </a:p>
          <a:p>
            <a:pPr marL="742950" lvl="1" indent="-285750">
              <a:buFont typeface="Arial" panose="020B0604020202020204" pitchFamily="34" charset="0"/>
              <a:buChar char="•"/>
            </a:pPr>
            <a:r>
              <a:rPr kumimoji="1" lang="ja-JP" altLang="en-US">
                <a:solidFill>
                  <a:schemeClr val="tx1">
                    <a:lumMod val="95000"/>
                    <a:lumOff val="5000"/>
                  </a:schemeClr>
                </a:solidFill>
              </a:rPr>
              <a:t>特徴</a:t>
            </a:r>
            <a:r>
              <a:rPr kumimoji="1" lang="en-US" altLang="ja-JP" dirty="0">
                <a:solidFill>
                  <a:schemeClr val="tx1">
                    <a:lumMod val="95000"/>
                    <a:lumOff val="5000"/>
                  </a:schemeClr>
                </a:solidFill>
              </a:rPr>
              <a:t>(</a:t>
            </a:r>
            <a:r>
              <a:rPr kumimoji="1" lang="ja-JP" altLang="en-US" dirty="0">
                <a:solidFill>
                  <a:schemeClr val="tx1">
                    <a:lumMod val="95000"/>
                    <a:lumOff val="5000"/>
                  </a:schemeClr>
                </a:solidFill>
              </a:rPr>
              <a:t>テンポ</a:t>
            </a:r>
            <a:r>
              <a:rPr kumimoji="1" lang="en-US" altLang="ja-JP" dirty="0">
                <a:solidFill>
                  <a:schemeClr val="tx1">
                    <a:lumMod val="95000"/>
                    <a:lumOff val="5000"/>
                  </a:schemeClr>
                </a:solidFill>
              </a:rPr>
              <a:t>,</a:t>
            </a:r>
            <a:r>
              <a:rPr kumimoji="1" lang="ja-JP" altLang="en-US" dirty="0">
                <a:solidFill>
                  <a:schemeClr val="tx1">
                    <a:lumMod val="95000"/>
                    <a:lumOff val="5000"/>
                  </a:schemeClr>
                </a:solidFill>
              </a:rPr>
              <a:t>キー等</a:t>
            </a:r>
            <a:r>
              <a:rPr kumimoji="1" lang="en-US" altLang="ja-JP" dirty="0">
                <a:solidFill>
                  <a:schemeClr val="tx1">
                    <a:lumMod val="95000"/>
                    <a:lumOff val="5000"/>
                  </a:schemeClr>
                </a:solidFill>
              </a:rPr>
              <a:t>)</a:t>
            </a:r>
          </a:p>
        </p:txBody>
      </p:sp>
      <p:sp>
        <p:nvSpPr>
          <p:cNvPr id="32" name="正方形/長方形 31">
            <a:extLst>
              <a:ext uri="{FF2B5EF4-FFF2-40B4-BE49-F238E27FC236}">
                <a16:creationId xmlns:a16="http://schemas.microsoft.com/office/drawing/2014/main" id="{B8E40283-C2CE-7691-9EF4-FC970837187D}"/>
              </a:ext>
            </a:extLst>
          </p:cNvPr>
          <p:cNvSpPr/>
          <p:nvPr/>
        </p:nvSpPr>
        <p:spPr>
          <a:xfrm>
            <a:off x="4217727" y="2744667"/>
            <a:ext cx="3767523" cy="147213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b="1" dirty="0">
                <a:solidFill>
                  <a:schemeClr val="tx1">
                    <a:lumMod val="95000"/>
                    <a:lumOff val="5000"/>
                  </a:schemeClr>
                </a:solidFill>
              </a:rPr>
              <a:t>Bridge</a:t>
            </a:r>
            <a:r>
              <a:rPr lang="ja-JP" altLang="en-US" b="1" dirty="0">
                <a:solidFill>
                  <a:schemeClr val="tx1">
                    <a:lumMod val="95000"/>
                    <a:lumOff val="5000"/>
                  </a:schemeClr>
                </a:solidFill>
              </a:rPr>
              <a:t>の情報</a:t>
            </a:r>
            <a:endParaRPr lang="en-US" altLang="ja-JP" b="1" dirty="0">
              <a:solidFill>
                <a:schemeClr val="tx1">
                  <a:lumMod val="95000"/>
                  <a:lumOff val="5000"/>
                </a:schemeClr>
              </a:solidFill>
            </a:endParaRPr>
          </a:p>
          <a:p>
            <a:pPr marL="742950" lvl="1" indent="-285750">
              <a:buFont typeface="Arial" panose="020B0604020202020204" pitchFamily="34" charset="0"/>
              <a:buChar char="•"/>
            </a:pPr>
            <a:r>
              <a:rPr kumimoji="1" lang="ja-JP" altLang="en-US" dirty="0">
                <a:solidFill>
                  <a:schemeClr val="tx1">
                    <a:lumMod val="95000"/>
                    <a:lumOff val="5000"/>
                  </a:schemeClr>
                </a:solidFill>
              </a:rPr>
              <a:t>使用された環境音名</a:t>
            </a:r>
            <a:endParaRPr kumimoji="1" lang="en-US" altLang="ja-JP" dirty="0">
              <a:solidFill>
                <a:schemeClr val="tx1">
                  <a:lumMod val="95000"/>
                  <a:lumOff val="5000"/>
                </a:schemeClr>
              </a:solidFill>
            </a:endParaRPr>
          </a:p>
          <a:p>
            <a:pPr marL="742950" lvl="1" indent="-285750">
              <a:buFont typeface="Arial" panose="020B0604020202020204" pitchFamily="34" charset="0"/>
              <a:buChar char="•"/>
            </a:pPr>
            <a:r>
              <a:rPr lang="ja-JP" altLang="en-US" dirty="0">
                <a:solidFill>
                  <a:schemeClr val="tx1">
                    <a:lumMod val="95000"/>
                    <a:lumOff val="5000"/>
                  </a:schemeClr>
                </a:solidFill>
              </a:rPr>
              <a:t>環境音のメタデータ</a:t>
            </a:r>
            <a:endParaRPr lang="en-US" altLang="ja-JP" dirty="0">
              <a:solidFill>
                <a:schemeClr val="tx1">
                  <a:lumMod val="95000"/>
                  <a:lumOff val="5000"/>
                </a:schemeClr>
              </a:solidFill>
            </a:endParaRPr>
          </a:p>
          <a:p>
            <a:pPr marL="742950" lvl="1" indent="-285750">
              <a:buFont typeface="Arial" panose="020B0604020202020204" pitchFamily="34" charset="0"/>
              <a:buChar char="•"/>
            </a:pPr>
            <a:r>
              <a:rPr kumimoji="1" lang="ja-JP" altLang="en-US" dirty="0">
                <a:solidFill>
                  <a:schemeClr val="tx1">
                    <a:lumMod val="95000"/>
                    <a:lumOff val="5000"/>
                  </a:schemeClr>
                </a:solidFill>
              </a:rPr>
              <a:t>デュレーション等の設定</a:t>
            </a:r>
          </a:p>
        </p:txBody>
      </p:sp>
      <p:sp>
        <p:nvSpPr>
          <p:cNvPr id="33" name="正方形/長方形 32">
            <a:extLst>
              <a:ext uri="{FF2B5EF4-FFF2-40B4-BE49-F238E27FC236}">
                <a16:creationId xmlns:a16="http://schemas.microsoft.com/office/drawing/2014/main" id="{744CC8B2-8494-8659-2F37-DC18076779C3}"/>
              </a:ext>
            </a:extLst>
          </p:cNvPr>
          <p:cNvSpPr/>
          <p:nvPr/>
        </p:nvSpPr>
        <p:spPr>
          <a:xfrm>
            <a:off x="8201074" y="2744667"/>
            <a:ext cx="3542354" cy="1472130"/>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lumMod val="95000"/>
                    <a:lumOff val="5000"/>
                  </a:schemeClr>
                </a:solidFill>
              </a:rPr>
              <a:t>楽曲遷移の評価</a:t>
            </a:r>
            <a:endParaRPr kumimoji="1" lang="en-US" altLang="ja-JP" b="1" dirty="0">
              <a:solidFill>
                <a:schemeClr val="tx1">
                  <a:lumMod val="95000"/>
                  <a:lumOff val="5000"/>
                </a:schemeClr>
              </a:solidFill>
            </a:endParaRPr>
          </a:p>
          <a:p>
            <a:pPr marL="742950" lvl="1" indent="-285750">
              <a:buFont typeface="Arial" panose="020B0604020202020204" pitchFamily="34" charset="0"/>
              <a:buChar char="•"/>
            </a:pPr>
            <a:r>
              <a:rPr kumimoji="1" lang="en-US" altLang="ja-JP" dirty="0">
                <a:solidFill>
                  <a:schemeClr val="tx1">
                    <a:lumMod val="95000"/>
                    <a:lumOff val="5000"/>
                  </a:schemeClr>
                </a:solidFill>
              </a:rPr>
              <a:t>7</a:t>
            </a:r>
            <a:r>
              <a:rPr kumimoji="1" lang="ja-JP" altLang="en-US" dirty="0">
                <a:solidFill>
                  <a:schemeClr val="tx1">
                    <a:lumMod val="95000"/>
                    <a:lumOff val="5000"/>
                  </a:schemeClr>
                </a:solidFill>
              </a:rPr>
              <a:t>段階の尺度データ</a:t>
            </a:r>
            <a:endParaRPr kumimoji="1" lang="en-US" altLang="ja-JP" dirty="0">
              <a:solidFill>
                <a:schemeClr val="tx1">
                  <a:lumMod val="95000"/>
                  <a:lumOff val="5000"/>
                </a:schemeClr>
              </a:solidFill>
            </a:endParaRPr>
          </a:p>
          <a:p>
            <a:pPr marL="742950" lvl="1" indent="-285750">
              <a:buFont typeface="Arial" panose="020B0604020202020204" pitchFamily="34" charset="0"/>
              <a:buChar char="•"/>
            </a:pPr>
            <a:r>
              <a:rPr kumimoji="1" lang="en-US" altLang="ja-JP" dirty="0" err="1">
                <a:solidFill>
                  <a:schemeClr val="tx1">
                    <a:lumMod val="95000"/>
                    <a:lumOff val="5000"/>
                  </a:schemeClr>
                </a:solidFill>
              </a:rPr>
              <a:t>boolean</a:t>
            </a:r>
            <a:r>
              <a:rPr kumimoji="1" lang="ja-JP" altLang="en-US" dirty="0">
                <a:solidFill>
                  <a:schemeClr val="tx1">
                    <a:lumMod val="95000"/>
                    <a:lumOff val="5000"/>
                  </a:schemeClr>
                </a:solidFill>
              </a:rPr>
              <a:t>型のレビュー</a:t>
            </a:r>
            <a:endParaRPr kumimoji="1" lang="en-US" altLang="ja-JP" dirty="0">
              <a:solidFill>
                <a:schemeClr val="tx1">
                  <a:lumMod val="95000"/>
                  <a:lumOff val="5000"/>
                </a:schemeClr>
              </a:solidFill>
            </a:endParaRPr>
          </a:p>
          <a:p>
            <a:pPr marL="742950" lvl="1" indent="-285750">
              <a:buFont typeface="Arial" panose="020B0604020202020204" pitchFamily="34" charset="0"/>
              <a:buChar char="•"/>
            </a:pPr>
            <a:r>
              <a:rPr lang="ja-JP" altLang="en-US" dirty="0">
                <a:solidFill>
                  <a:schemeClr val="tx1">
                    <a:lumMod val="95000"/>
                    <a:lumOff val="5000"/>
                  </a:schemeClr>
                </a:solidFill>
              </a:rPr>
              <a:t>自由記述によるコメント</a:t>
            </a:r>
            <a:endParaRPr kumimoji="1" lang="ja-JP" altLang="en-US" dirty="0">
              <a:solidFill>
                <a:schemeClr val="tx1">
                  <a:lumMod val="95000"/>
                  <a:lumOff val="5000"/>
                </a:schemeClr>
              </a:solidFill>
            </a:endParaRPr>
          </a:p>
        </p:txBody>
      </p:sp>
      <p:sp>
        <p:nvSpPr>
          <p:cNvPr id="34" name="テキスト ボックス 33">
            <a:extLst>
              <a:ext uri="{FF2B5EF4-FFF2-40B4-BE49-F238E27FC236}">
                <a16:creationId xmlns:a16="http://schemas.microsoft.com/office/drawing/2014/main" id="{8952C79E-6FA1-D5AE-DD3C-A5518B0A5E13}"/>
              </a:ext>
            </a:extLst>
          </p:cNvPr>
          <p:cNvSpPr txBox="1"/>
          <p:nvPr/>
        </p:nvSpPr>
        <p:spPr>
          <a:xfrm>
            <a:off x="4832796" y="4424409"/>
            <a:ext cx="2595752" cy="400110"/>
          </a:xfrm>
          <a:prstGeom prst="rect">
            <a:avLst/>
          </a:prstGeom>
          <a:noFill/>
        </p:spPr>
        <p:txBody>
          <a:bodyPr wrap="square" rtlCol="0">
            <a:spAutoFit/>
          </a:bodyPr>
          <a:lstStyle/>
          <a:p>
            <a:r>
              <a:rPr lang="ja-JP" altLang="en-US" sz="2000" b="1" dirty="0"/>
              <a:t>データの活用と拡張</a:t>
            </a:r>
            <a:endParaRPr kumimoji="1" lang="ja-JP" altLang="en-US" sz="2000" b="1" dirty="0"/>
          </a:p>
        </p:txBody>
      </p:sp>
      <p:sp>
        <p:nvSpPr>
          <p:cNvPr id="39" name="正方形/長方形 38">
            <a:extLst>
              <a:ext uri="{FF2B5EF4-FFF2-40B4-BE49-F238E27FC236}">
                <a16:creationId xmlns:a16="http://schemas.microsoft.com/office/drawing/2014/main" id="{D45957E8-3FD5-70D9-ABB4-FBB6F20800B9}"/>
              </a:ext>
            </a:extLst>
          </p:cNvPr>
          <p:cNvSpPr/>
          <p:nvPr/>
        </p:nvSpPr>
        <p:spPr>
          <a:xfrm>
            <a:off x="459548" y="4807110"/>
            <a:ext cx="7525702" cy="1030043"/>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b="1" dirty="0"/>
              <a:t>初期段階での活用</a:t>
            </a:r>
            <a:endParaRPr lang="en-US" altLang="ja-JP" b="1" dirty="0"/>
          </a:p>
          <a:p>
            <a:pPr marL="742950" lvl="1" indent="-285750">
              <a:buFont typeface="Arial" panose="020B0604020202020204" pitchFamily="34" charset="0"/>
              <a:buChar char="•"/>
            </a:pPr>
            <a:r>
              <a:rPr kumimoji="1" lang="en-US" altLang="ja-JP" dirty="0">
                <a:solidFill>
                  <a:schemeClr val="bg1"/>
                </a:solidFill>
              </a:rPr>
              <a:t>Bridge</a:t>
            </a:r>
            <a:r>
              <a:rPr kumimoji="1" lang="ja-JP" altLang="en-US" dirty="0">
                <a:solidFill>
                  <a:schemeClr val="bg1"/>
                </a:solidFill>
              </a:rPr>
              <a:t>を用いた楽曲衝突の緩和効果を検証</a:t>
            </a:r>
            <a:endParaRPr kumimoji="1" lang="en-US" altLang="ja-JP" dirty="0">
              <a:solidFill>
                <a:schemeClr val="bg1"/>
              </a:solidFill>
            </a:endParaRPr>
          </a:p>
          <a:p>
            <a:pPr marL="742950" lvl="1" indent="-285750">
              <a:buFont typeface="Arial" panose="020B0604020202020204" pitchFamily="34" charset="0"/>
              <a:buChar char="•"/>
            </a:pPr>
            <a:r>
              <a:rPr lang="ja-JP" altLang="en-US" dirty="0">
                <a:solidFill>
                  <a:schemeClr val="bg1"/>
                </a:solidFill>
              </a:rPr>
              <a:t>プレイリスト体験の設計や楽曲推薦への応用可能性を調査</a:t>
            </a:r>
            <a:endParaRPr kumimoji="1" lang="ja-JP" altLang="en-US" dirty="0">
              <a:solidFill>
                <a:schemeClr val="bg1"/>
              </a:solidFill>
            </a:endParaRPr>
          </a:p>
        </p:txBody>
      </p:sp>
      <p:sp>
        <p:nvSpPr>
          <p:cNvPr id="41" name="正方形/長方形 40">
            <a:extLst>
              <a:ext uri="{FF2B5EF4-FFF2-40B4-BE49-F238E27FC236}">
                <a16:creationId xmlns:a16="http://schemas.microsoft.com/office/drawing/2014/main" id="{1703A58B-FF0F-4329-FA11-064086FBBA53}"/>
              </a:ext>
            </a:extLst>
          </p:cNvPr>
          <p:cNvSpPr/>
          <p:nvPr/>
        </p:nvSpPr>
        <p:spPr>
          <a:xfrm>
            <a:off x="8210964" y="4807110"/>
            <a:ext cx="3521487" cy="1030043"/>
          </a:xfrm>
          <a:prstGeom prst="rect">
            <a:avLst/>
          </a:prstGeom>
          <a:solidFill>
            <a:schemeClr val="bg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b="1" dirty="0"/>
              <a:t>将来的な拡張</a:t>
            </a:r>
            <a:endParaRPr lang="en-US" altLang="ja-JP" b="1" dirty="0"/>
          </a:p>
          <a:p>
            <a:pPr marL="742950" lvl="1" indent="-285750">
              <a:buFont typeface="Arial" panose="020B0604020202020204" pitchFamily="34" charset="0"/>
              <a:buChar char="•"/>
            </a:pPr>
            <a:r>
              <a:rPr lang="ja-JP" altLang="en-US" dirty="0"/>
              <a:t>ユーザデータを追加</a:t>
            </a:r>
            <a:endParaRPr lang="en-US" altLang="ja-JP" dirty="0"/>
          </a:p>
          <a:p>
            <a:pPr marL="742950" lvl="1" indent="-285750">
              <a:buFont typeface="Arial" panose="020B0604020202020204" pitchFamily="34" charset="0"/>
              <a:buChar char="•"/>
            </a:pPr>
            <a:r>
              <a:rPr lang="ja-JP" altLang="en-US" dirty="0"/>
              <a:t>より複雑な</a:t>
            </a:r>
            <a:r>
              <a:rPr lang="en-US" altLang="ja-JP" dirty="0"/>
              <a:t>bridge</a:t>
            </a:r>
            <a:r>
              <a:rPr lang="ja-JP" altLang="en-US" dirty="0"/>
              <a:t>の検証</a:t>
            </a:r>
            <a:endParaRPr lang="en-US" altLang="ja-JP" dirty="0"/>
          </a:p>
        </p:txBody>
      </p:sp>
    </p:spTree>
    <p:extLst>
      <p:ext uri="{BB962C8B-B14F-4D97-AF65-F5344CB8AC3E}">
        <p14:creationId xmlns:p14="http://schemas.microsoft.com/office/powerpoint/2010/main" val="2053004807"/>
      </p:ext>
    </p:extLst>
  </p:cSld>
  <p:clrMapOvr>
    <a:masterClrMapping/>
  </p:clrMapOvr>
</p:sld>
</file>

<file path=ppt/theme/theme1.xml><?xml version="1.0" encoding="utf-8"?>
<a:theme xmlns:a="http://schemas.openxmlformats.org/drawingml/2006/main" name="Office 2013 - 2022 テーマ">
  <a:themeElements>
    <a:clrScheme name="Office 2013 - 2022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11306</TotalTime>
  <Words>2664</Words>
  <Application>Microsoft Macintosh PowerPoint</Application>
  <PresentationFormat>ワイド画面</PresentationFormat>
  <Paragraphs>467</Paragraphs>
  <Slides>14</Slides>
  <Notes>14</Notes>
  <HiddenSlides>0</HiddenSlides>
  <MMClips>5</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14</vt:i4>
      </vt:variant>
    </vt:vector>
  </HeadingPairs>
  <TitlesOfParts>
    <vt:vector size="22" baseType="lpstr">
      <vt:lpstr>CMR8</vt:lpstr>
      <vt:lpstr>HaranoAjiMincho-Regular-Identity-H</vt:lpstr>
      <vt:lpstr>InspireTWDC</vt:lpstr>
      <vt:lpstr>游ゴシック</vt:lpstr>
      <vt:lpstr>Arial</vt:lpstr>
      <vt:lpstr>Calibri</vt:lpstr>
      <vt:lpstr>Calibri Light</vt:lpstr>
      <vt:lpstr>Office 2013 - 2022 テーマ</vt:lpstr>
      <vt:lpstr>環境音による音響的橋渡しを用いた楽曲遷移手法の提案</vt:lpstr>
      <vt:lpstr>PowerPoint プレゼンテーション</vt:lpstr>
      <vt:lpstr>PowerPoint プレゼンテーション</vt:lpstr>
      <vt:lpstr>楽曲衝突の回避</vt:lpstr>
      <vt:lpstr>環境音を用いたUXデザイン</vt:lpstr>
      <vt:lpstr>環境音を用いたUXデザインをプレイリスト作成に応用</vt:lpstr>
      <vt:lpstr>環境音を用いてギャップを緩和</vt:lpstr>
      <vt:lpstr>どのようなデータが必要か</vt:lpstr>
      <vt:lpstr>PowerPoint プレゼンテーション</vt:lpstr>
      <vt:lpstr>Spotify APIから楽曲データを取得</vt:lpstr>
      <vt:lpstr>DCASEが公開する注釈付きデータセットを使用</vt:lpstr>
      <vt:lpstr>Bridgeの評価実験</vt:lpstr>
      <vt:lpstr>PowerPoint プレゼンテーション</vt:lpstr>
      <vt:lpstr>環境音Bridgeにより楽曲衝突の回避を目指す</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Nokia nok</dc:creator>
  <cp:lastModifiedBy>FUJIMOTO Naoki</cp:lastModifiedBy>
  <cp:revision>20</cp:revision>
  <dcterms:created xsi:type="dcterms:W3CDTF">2025-03-07T18:28:56Z</dcterms:created>
  <dcterms:modified xsi:type="dcterms:W3CDTF">2025-03-17T14:11:49Z</dcterms:modified>
</cp:coreProperties>
</file>

<file path=docProps/thumbnail.jpeg>
</file>